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84" r:id="rId1"/>
    <p:sldMasterId id="2147484520" r:id="rId2"/>
  </p:sldMasterIdLst>
  <p:notesMasterIdLst>
    <p:notesMasterId r:id="rId19"/>
  </p:notesMasterIdLst>
  <p:sldIdLst>
    <p:sldId id="257" r:id="rId3"/>
    <p:sldId id="271" r:id="rId4"/>
    <p:sldId id="259" r:id="rId5"/>
    <p:sldId id="260" r:id="rId6"/>
    <p:sldId id="279" r:id="rId7"/>
    <p:sldId id="261" r:id="rId8"/>
    <p:sldId id="262" r:id="rId9"/>
    <p:sldId id="276" r:id="rId10"/>
    <p:sldId id="282" r:id="rId11"/>
    <p:sldId id="266" r:id="rId12"/>
    <p:sldId id="277" r:id="rId13"/>
    <p:sldId id="280" r:id="rId14"/>
    <p:sldId id="267" r:id="rId15"/>
    <p:sldId id="278" r:id="rId16"/>
    <p:sldId id="281" r:id="rId17"/>
    <p:sldId id="28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0C"/>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3969" autoAdjust="0"/>
  </p:normalViewPr>
  <p:slideViewPr>
    <p:cSldViewPr snapToGrid="0">
      <p:cViewPr varScale="1">
        <p:scale>
          <a:sx n="96" d="100"/>
          <a:sy n="96" d="100"/>
        </p:scale>
        <p:origin x="1158" y="3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jpg"/></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image" Target="../media/image18.jp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jp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image" Target="../media/image18.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F40B42-C1B5-477D-8409-C4933774AF5F}" type="doc">
      <dgm:prSet loTypeId="urn:microsoft.com/office/officeart/2005/8/layout/hList7" loCatId="list" qsTypeId="urn:microsoft.com/office/officeart/2005/8/quickstyle/3d1" qsCatId="3D" csTypeId="urn:microsoft.com/office/officeart/2005/8/colors/accent1_2" csCatId="accent1" phldr="1"/>
      <dgm:spPr/>
      <dgm:t>
        <a:bodyPr/>
        <a:lstStyle/>
        <a:p>
          <a:endParaRPr lang="en-GB"/>
        </a:p>
      </dgm:t>
    </dgm:pt>
    <dgm:pt modelId="{7CAB45F0-227B-49E5-ABD5-D6A9B9A16386}">
      <dgm:prSet/>
      <dgm:spPr/>
      <dgm:t>
        <a:bodyPr/>
        <a:lstStyle/>
        <a:p>
          <a:pPr algn="ctr"/>
          <a:r>
            <a:rPr lang="en-GB" b="1" dirty="0">
              <a:solidFill>
                <a:schemeClr val="accent1">
                  <a:lumMod val="50000"/>
                </a:schemeClr>
              </a:solidFill>
            </a:rPr>
            <a:t>This data presentation is for AfriTech Electronics Ltd, a U.S.-based company. AfriTech is a leading name in the global consumer electronics industry, known for its innovation in smartphones, tablets, and wearable technology.</a:t>
          </a:r>
          <a:endParaRPr lang="en-GB" dirty="0">
            <a:solidFill>
              <a:schemeClr val="accent1">
                <a:lumMod val="50000"/>
              </a:schemeClr>
            </a:solidFill>
          </a:endParaRPr>
        </a:p>
      </dgm:t>
    </dgm:pt>
    <dgm:pt modelId="{A3F96B3C-36F0-45F8-99D8-88108D8A4451}" type="parTrans" cxnId="{0C2B2717-B309-47FA-887C-F356C9EE3030}">
      <dgm:prSet/>
      <dgm:spPr/>
      <dgm:t>
        <a:bodyPr/>
        <a:lstStyle/>
        <a:p>
          <a:endParaRPr lang="en-GB"/>
        </a:p>
      </dgm:t>
    </dgm:pt>
    <dgm:pt modelId="{E69B5B5F-442D-4C21-9619-F939E822B08C}" type="sibTrans" cxnId="{0C2B2717-B309-47FA-887C-F356C9EE3030}">
      <dgm:prSet/>
      <dgm:spPr/>
      <dgm:t>
        <a:bodyPr/>
        <a:lstStyle/>
        <a:p>
          <a:endParaRPr lang="en-GB"/>
        </a:p>
      </dgm:t>
    </dgm:pt>
    <dgm:pt modelId="{CCE4B755-9525-4378-A24D-913C502F8DB2}">
      <dgm:prSet/>
      <dgm:spPr/>
      <dgm:t>
        <a:bodyPr/>
        <a:lstStyle/>
        <a:p>
          <a:pPr algn="ctr"/>
          <a:r>
            <a:rPr lang="en-GB" b="1" dirty="0">
              <a:solidFill>
                <a:schemeClr val="accent1">
                  <a:lumMod val="50000"/>
                </a:schemeClr>
              </a:solidFill>
            </a:rPr>
            <a:t>AfriTech has experienced steady growth, now employing 200 staff members. In 2022, the company reported a strong annual revenue of $2 million.</a:t>
          </a:r>
          <a:endParaRPr lang="en-GB" dirty="0">
            <a:solidFill>
              <a:schemeClr val="accent1">
                <a:lumMod val="50000"/>
              </a:schemeClr>
            </a:solidFill>
          </a:endParaRPr>
        </a:p>
      </dgm:t>
    </dgm:pt>
    <dgm:pt modelId="{27483D8A-581F-4456-B8AE-17C4FF930578}" type="parTrans" cxnId="{E57D05F4-CB9E-4420-8395-AACEFC0532FF}">
      <dgm:prSet/>
      <dgm:spPr/>
      <dgm:t>
        <a:bodyPr/>
        <a:lstStyle/>
        <a:p>
          <a:endParaRPr lang="en-GB"/>
        </a:p>
      </dgm:t>
    </dgm:pt>
    <dgm:pt modelId="{B3B20E2F-48E6-4FBB-B26E-E911F2956468}" type="sibTrans" cxnId="{E57D05F4-CB9E-4420-8395-AACEFC0532FF}">
      <dgm:prSet/>
      <dgm:spPr/>
      <dgm:t>
        <a:bodyPr/>
        <a:lstStyle/>
        <a:p>
          <a:endParaRPr lang="en-GB"/>
        </a:p>
      </dgm:t>
    </dgm:pt>
    <dgm:pt modelId="{30A1551B-A708-45D2-BE9B-6EEB985CE902}">
      <dgm:prSet/>
      <dgm:spPr/>
      <dgm:t>
        <a:bodyPr/>
        <a:lstStyle/>
        <a:p>
          <a:pPr algn="ctr"/>
          <a:r>
            <a:rPr lang="en-GB" b="1" dirty="0">
              <a:solidFill>
                <a:schemeClr val="accent1">
                  <a:lumMod val="50000"/>
                </a:schemeClr>
              </a:solidFill>
            </a:rPr>
            <a:t>Despite the above achievements, the company is not immune to problems.  In recent years, AfriTech has been facing the following problems:</a:t>
          </a:r>
          <a:endParaRPr lang="en-GB" dirty="0">
            <a:solidFill>
              <a:schemeClr val="accent1">
                <a:lumMod val="50000"/>
              </a:schemeClr>
            </a:solidFill>
          </a:endParaRPr>
        </a:p>
      </dgm:t>
    </dgm:pt>
    <dgm:pt modelId="{AD8D284E-8384-41DF-9ADB-EFBA092DA5C2}" type="parTrans" cxnId="{EA4E10CB-5322-4BE4-A4A5-B13E9F58182B}">
      <dgm:prSet/>
      <dgm:spPr/>
      <dgm:t>
        <a:bodyPr/>
        <a:lstStyle/>
        <a:p>
          <a:endParaRPr lang="en-GB"/>
        </a:p>
      </dgm:t>
    </dgm:pt>
    <dgm:pt modelId="{408FF326-5A50-4C89-AB52-F95AD207A1EB}" type="sibTrans" cxnId="{EA4E10CB-5322-4BE4-A4A5-B13E9F58182B}">
      <dgm:prSet/>
      <dgm:spPr/>
      <dgm:t>
        <a:bodyPr/>
        <a:lstStyle/>
        <a:p>
          <a:endParaRPr lang="en-GB"/>
        </a:p>
      </dgm:t>
    </dgm:pt>
    <dgm:pt modelId="{5852E0B5-4774-4218-8715-E99C1C3741B9}" type="pres">
      <dgm:prSet presAssocID="{0DF40B42-C1B5-477D-8409-C4933774AF5F}" presName="Name0" presStyleCnt="0">
        <dgm:presLayoutVars>
          <dgm:dir/>
          <dgm:resizeHandles val="exact"/>
        </dgm:presLayoutVars>
      </dgm:prSet>
      <dgm:spPr/>
    </dgm:pt>
    <dgm:pt modelId="{5FE73E8A-D4E7-4DAD-A85D-D1B24FE11A67}" type="pres">
      <dgm:prSet presAssocID="{0DF40B42-C1B5-477D-8409-C4933774AF5F}" presName="fgShape" presStyleLbl="fgShp" presStyleIdx="0" presStyleCnt="1"/>
      <dgm:spPr/>
    </dgm:pt>
    <dgm:pt modelId="{FC1799CC-A743-4DD1-8BC8-F5F62ECF2175}" type="pres">
      <dgm:prSet presAssocID="{0DF40B42-C1B5-477D-8409-C4933774AF5F}" presName="linComp" presStyleCnt="0"/>
      <dgm:spPr/>
    </dgm:pt>
    <dgm:pt modelId="{0266AA86-2A44-4C7B-81C2-E99D7FDE3FA6}" type="pres">
      <dgm:prSet presAssocID="{7CAB45F0-227B-49E5-ABD5-D6A9B9A16386}" presName="compNode" presStyleCnt="0"/>
      <dgm:spPr/>
    </dgm:pt>
    <dgm:pt modelId="{7A48F487-3D76-4651-9B34-EF963D1F6A14}" type="pres">
      <dgm:prSet presAssocID="{7CAB45F0-227B-49E5-ABD5-D6A9B9A16386}" presName="bkgdShape" presStyleLbl="node1" presStyleIdx="0" presStyleCnt="3" custScaleX="112714"/>
      <dgm:spPr/>
    </dgm:pt>
    <dgm:pt modelId="{92C9CBD0-0559-494B-B929-6CB42BA1CEE7}" type="pres">
      <dgm:prSet presAssocID="{7CAB45F0-227B-49E5-ABD5-D6A9B9A16386}" presName="nodeTx" presStyleLbl="node1" presStyleIdx="0" presStyleCnt="3">
        <dgm:presLayoutVars>
          <dgm:bulletEnabled val="1"/>
        </dgm:presLayoutVars>
      </dgm:prSet>
      <dgm:spPr/>
    </dgm:pt>
    <dgm:pt modelId="{72B024B3-5486-4524-AFFC-2AF769F8C320}" type="pres">
      <dgm:prSet presAssocID="{7CAB45F0-227B-49E5-ABD5-D6A9B9A16386}" presName="invisiNode" presStyleLbl="node1" presStyleIdx="0" presStyleCnt="3"/>
      <dgm:spPr/>
    </dgm:pt>
    <dgm:pt modelId="{FE28106B-F163-49AA-BBF5-F8E3CB31703B}" type="pres">
      <dgm:prSet presAssocID="{7CAB45F0-227B-49E5-ABD5-D6A9B9A16386}" presName="imagNode" presStyleLbl="fgImgPlace1" presStyleIdx="0" presStyleCnt="3"/>
      <dgm:spPr>
        <a:blipFill dpi="0" rotWithShape="1">
          <a:blip xmlns:r="http://schemas.openxmlformats.org/officeDocument/2006/relationships" r:embed="rId1">
            <a:extLst>
              <a:ext uri="{96DAC541-7B7A-43D3-8B79-37D633B846F1}">
                <asvg:svgBlip xmlns:asvg="http://schemas.microsoft.com/office/drawing/2016/SVG/main" r:embed="rId2"/>
              </a:ext>
            </a:extLst>
          </a:blip>
          <a:srcRect/>
          <a:tile tx="0" ty="0" sx="100000" sy="100000" flip="none" algn="tl"/>
        </a:blipFill>
      </dgm:spPr>
      <dgm:extLst>
        <a:ext uri="{E40237B7-FDA0-4F09-8148-C483321AD2D9}">
          <dgm14:cNvPr xmlns:dgm14="http://schemas.microsoft.com/office/drawing/2010/diagram" id="0" name="" descr="Binary with solid fill"/>
        </a:ext>
      </dgm:extLst>
    </dgm:pt>
    <dgm:pt modelId="{02AF1D4A-4364-4852-976C-0915A4E3893D}" type="pres">
      <dgm:prSet presAssocID="{E69B5B5F-442D-4C21-9619-F939E822B08C}" presName="sibTrans" presStyleLbl="sibTrans2D1" presStyleIdx="0" presStyleCnt="0"/>
      <dgm:spPr/>
    </dgm:pt>
    <dgm:pt modelId="{E01B6BEA-3D6E-42C5-8CA1-F70A1B34B3F3}" type="pres">
      <dgm:prSet presAssocID="{CCE4B755-9525-4378-A24D-913C502F8DB2}" presName="compNode" presStyleCnt="0"/>
      <dgm:spPr/>
    </dgm:pt>
    <dgm:pt modelId="{E0313080-6199-4B50-823E-2F39B7927AC5}" type="pres">
      <dgm:prSet presAssocID="{CCE4B755-9525-4378-A24D-913C502F8DB2}" presName="bkgdShape" presStyleLbl="node1" presStyleIdx="1" presStyleCnt="3"/>
      <dgm:spPr/>
    </dgm:pt>
    <dgm:pt modelId="{358E5AEB-0B99-4960-BE5B-F355ED738028}" type="pres">
      <dgm:prSet presAssocID="{CCE4B755-9525-4378-A24D-913C502F8DB2}" presName="nodeTx" presStyleLbl="node1" presStyleIdx="1" presStyleCnt="3">
        <dgm:presLayoutVars>
          <dgm:bulletEnabled val="1"/>
        </dgm:presLayoutVars>
      </dgm:prSet>
      <dgm:spPr/>
    </dgm:pt>
    <dgm:pt modelId="{5AA87B3F-5E9A-4034-9A58-3BB5A39E23C1}" type="pres">
      <dgm:prSet presAssocID="{CCE4B755-9525-4378-A24D-913C502F8DB2}" presName="invisiNode" presStyleLbl="node1" presStyleIdx="1" presStyleCnt="3"/>
      <dgm:spPr/>
    </dgm:pt>
    <dgm:pt modelId="{B5DA44EB-2029-4FC7-9B10-290FDBA884F3}" type="pres">
      <dgm:prSet presAssocID="{CCE4B755-9525-4378-A24D-913C502F8DB2}" presName="imagNode"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dgm:spPr>
      <dgm:extLst>
        <a:ext uri="{E40237B7-FDA0-4F09-8148-C483321AD2D9}">
          <dgm14:cNvPr xmlns:dgm14="http://schemas.microsoft.com/office/drawing/2010/diagram" id="0" name="" descr="3D arrow graphic"/>
        </a:ext>
      </dgm:extLst>
    </dgm:pt>
    <dgm:pt modelId="{FB48A62B-8AA3-4751-9035-1EB7C34659ED}" type="pres">
      <dgm:prSet presAssocID="{B3B20E2F-48E6-4FBB-B26E-E911F2956468}" presName="sibTrans" presStyleLbl="sibTrans2D1" presStyleIdx="0" presStyleCnt="0"/>
      <dgm:spPr/>
    </dgm:pt>
    <dgm:pt modelId="{7C3123D6-1327-4CD9-82B4-56692A2A3111}" type="pres">
      <dgm:prSet presAssocID="{30A1551B-A708-45D2-BE9B-6EEB985CE902}" presName="compNode" presStyleCnt="0"/>
      <dgm:spPr/>
    </dgm:pt>
    <dgm:pt modelId="{05E3E3B7-6CEA-41C2-9D93-A7A7F93DFF6F}" type="pres">
      <dgm:prSet presAssocID="{30A1551B-A708-45D2-BE9B-6EEB985CE902}" presName="bkgdShape" presStyleLbl="node1" presStyleIdx="2" presStyleCnt="3"/>
      <dgm:spPr/>
    </dgm:pt>
    <dgm:pt modelId="{42FD9057-71EC-414C-803D-6513A29E6588}" type="pres">
      <dgm:prSet presAssocID="{30A1551B-A708-45D2-BE9B-6EEB985CE902}" presName="nodeTx" presStyleLbl="node1" presStyleIdx="2" presStyleCnt="3">
        <dgm:presLayoutVars>
          <dgm:bulletEnabled val="1"/>
        </dgm:presLayoutVars>
      </dgm:prSet>
      <dgm:spPr/>
    </dgm:pt>
    <dgm:pt modelId="{69DC4B79-CA44-4261-BF17-05ABC7FA3FFA}" type="pres">
      <dgm:prSet presAssocID="{30A1551B-A708-45D2-BE9B-6EEB985CE902}" presName="invisiNode" presStyleLbl="node1" presStyleIdx="2" presStyleCnt="3"/>
      <dgm:spPr/>
    </dgm:pt>
    <dgm:pt modelId="{B34D7157-0405-458A-B0C9-CBF44CFA8723}" type="pres">
      <dgm:prSet presAssocID="{30A1551B-A708-45D2-BE9B-6EEB985CE902}" presName="imagNode" presStyleLbl="fgImgPlace1" presStyleIdx="2" presStyleCnt="3"/>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pt>
  </dgm:ptLst>
  <dgm:cxnLst>
    <dgm:cxn modelId="{1EDB440B-D7A9-45E9-B322-E75E0D2FAD39}" type="presOf" srcId="{30A1551B-A708-45D2-BE9B-6EEB985CE902}" destId="{42FD9057-71EC-414C-803D-6513A29E6588}" srcOrd="1" destOrd="0" presId="urn:microsoft.com/office/officeart/2005/8/layout/hList7"/>
    <dgm:cxn modelId="{0C2B2717-B309-47FA-887C-F356C9EE3030}" srcId="{0DF40B42-C1B5-477D-8409-C4933774AF5F}" destId="{7CAB45F0-227B-49E5-ABD5-D6A9B9A16386}" srcOrd="0" destOrd="0" parTransId="{A3F96B3C-36F0-45F8-99D8-88108D8A4451}" sibTransId="{E69B5B5F-442D-4C21-9619-F939E822B08C}"/>
    <dgm:cxn modelId="{E9903725-4DFB-40E3-8AB8-BB70C5D7D585}" type="presOf" srcId="{7CAB45F0-227B-49E5-ABD5-D6A9B9A16386}" destId="{92C9CBD0-0559-494B-B929-6CB42BA1CEE7}" srcOrd="1" destOrd="0" presId="urn:microsoft.com/office/officeart/2005/8/layout/hList7"/>
    <dgm:cxn modelId="{A8ED632C-465C-4017-8C44-9A5BD2D1CC3B}" type="presOf" srcId="{0DF40B42-C1B5-477D-8409-C4933774AF5F}" destId="{5852E0B5-4774-4218-8715-E99C1C3741B9}" srcOrd="0" destOrd="0" presId="urn:microsoft.com/office/officeart/2005/8/layout/hList7"/>
    <dgm:cxn modelId="{9B8B6F2F-CE50-464C-9CA3-E7DA4FC3E331}" type="presOf" srcId="{30A1551B-A708-45D2-BE9B-6EEB985CE902}" destId="{05E3E3B7-6CEA-41C2-9D93-A7A7F93DFF6F}" srcOrd="0" destOrd="0" presId="urn:microsoft.com/office/officeart/2005/8/layout/hList7"/>
    <dgm:cxn modelId="{6B6AC03A-CD53-4845-A410-810D6821695A}" type="presOf" srcId="{E69B5B5F-442D-4C21-9619-F939E822B08C}" destId="{02AF1D4A-4364-4852-976C-0915A4E3893D}" srcOrd="0" destOrd="0" presId="urn:microsoft.com/office/officeart/2005/8/layout/hList7"/>
    <dgm:cxn modelId="{D7C3CF6F-5280-44F0-B46B-1F67B127DA4E}" type="presOf" srcId="{B3B20E2F-48E6-4FBB-B26E-E911F2956468}" destId="{FB48A62B-8AA3-4751-9035-1EB7C34659ED}" srcOrd="0" destOrd="0" presId="urn:microsoft.com/office/officeart/2005/8/layout/hList7"/>
    <dgm:cxn modelId="{9529EA8A-7A92-40DD-8D08-9B1EEA42ADC7}" type="presOf" srcId="{CCE4B755-9525-4378-A24D-913C502F8DB2}" destId="{E0313080-6199-4B50-823E-2F39B7927AC5}" srcOrd="0" destOrd="0" presId="urn:microsoft.com/office/officeart/2005/8/layout/hList7"/>
    <dgm:cxn modelId="{30DA7499-4920-4EC9-A261-DF97F64EF0A7}" type="presOf" srcId="{7CAB45F0-227B-49E5-ABD5-D6A9B9A16386}" destId="{7A48F487-3D76-4651-9B34-EF963D1F6A14}" srcOrd="0" destOrd="0" presId="urn:microsoft.com/office/officeart/2005/8/layout/hList7"/>
    <dgm:cxn modelId="{EA4E10CB-5322-4BE4-A4A5-B13E9F58182B}" srcId="{0DF40B42-C1B5-477D-8409-C4933774AF5F}" destId="{30A1551B-A708-45D2-BE9B-6EEB985CE902}" srcOrd="2" destOrd="0" parTransId="{AD8D284E-8384-41DF-9ADB-EFBA092DA5C2}" sibTransId="{408FF326-5A50-4C89-AB52-F95AD207A1EB}"/>
    <dgm:cxn modelId="{3822A3DF-7A95-4396-B0DF-7CE812E0A32E}" type="presOf" srcId="{CCE4B755-9525-4378-A24D-913C502F8DB2}" destId="{358E5AEB-0B99-4960-BE5B-F355ED738028}" srcOrd="1" destOrd="0" presId="urn:microsoft.com/office/officeart/2005/8/layout/hList7"/>
    <dgm:cxn modelId="{E57D05F4-CB9E-4420-8395-AACEFC0532FF}" srcId="{0DF40B42-C1B5-477D-8409-C4933774AF5F}" destId="{CCE4B755-9525-4378-A24D-913C502F8DB2}" srcOrd="1" destOrd="0" parTransId="{27483D8A-581F-4456-B8AE-17C4FF930578}" sibTransId="{B3B20E2F-48E6-4FBB-B26E-E911F2956468}"/>
    <dgm:cxn modelId="{CCF983EC-236A-41A3-BC11-A25CF848A2EA}" type="presParOf" srcId="{5852E0B5-4774-4218-8715-E99C1C3741B9}" destId="{5FE73E8A-D4E7-4DAD-A85D-D1B24FE11A67}" srcOrd="0" destOrd="0" presId="urn:microsoft.com/office/officeart/2005/8/layout/hList7"/>
    <dgm:cxn modelId="{2C3156D5-7140-47EE-9643-EC63215CAA82}" type="presParOf" srcId="{5852E0B5-4774-4218-8715-E99C1C3741B9}" destId="{FC1799CC-A743-4DD1-8BC8-F5F62ECF2175}" srcOrd="1" destOrd="0" presId="urn:microsoft.com/office/officeart/2005/8/layout/hList7"/>
    <dgm:cxn modelId="{A72280F8-E391-44C3-8378-756243AA1087}" type="presParOf" srcId="{FC1799CC-A743-4DD1-8BC8-F5F62ECF2175}" destId="{0266AA86-2A44-4C7B-81C2-E99D7FDE3FA6}" srcOrd="0" destOrd="0" presId="urn:microsoft.com/office/officeart/2005/8/layout/hList7"/>
    <dgm:cxn modelId="{241A9720-1B85-4071-9633-53D11E25337E}" type="presParOf" srcId="{0266AA86-2A44-4C7B-81C2-E99D7FDE3FA6}" destId="{7A48F487-3D76-4651-9B34-EF963D1F6A14}" srcOrd="0" destOrd="0" presId="urn:microsoft.com/office/officeart/2005/8/layout/hList7"/>
    <dgm:cxn modelId="{845EDA8D-7AB8-4608-801C-A3C9A4C62329}" type="presParOf" srcId="{0266AA86-2A44-4C7B-81C2-E99D7FDE3FA6}" destId="{92C9CBD0-0559-494B-B929-6CB42BA1CEE7}" srcOrd="1" destOrd="0" presId="urn:microsoft.com/office/officeart/2005/8/layout/hList7"/>
    <dgm:cxn modelId="{FF0967B9-03F0-494F-BBBB-5FA4A7DCD3D6}" type="presParOf" srcId="{0266AA86-2A44-4C7B-81C2-E99D7FDE3FA6}" destId="{72B024B3-5486-4524-AFFC-2AF769F8C320}" srcOrd="2" destOrd="0" presId="urn:microsoft.com/office/officeart/2005/8/layout/hList7"/>
    <dgm:cxn modelId="{F66C901F-14D4-4378-BA23-0DF881232CFD}" type="presParOf" srcId="{0266AA86-2A44-4C7B-81C2-E99D7FDE3FA6}" destId="{FE28106B-F163-49AA-BBF5-F8E3CB31703B}" srcOrd="3" destOrd="0" presId="urn:microsoft.com/office/officeart/2005/8/layout/hList7"/>
    <dgm:cxn modelId="{C76B343A-2618-4AC3-8AE7-5548CE57989D}" type="presParOf" srcId="{FC1799CC-A743-4DD1-8BC8-F5F62ECF2175}" destId="{02AF1D4A-4364-4852-976C-0915A4E3893D}" srcOrd="1" destOrd="0" presId="urn:microsoft.com/office/officeart/2005/8/layout/hList7"/>
    <dgm:cxn modelId="{05CE34F9-AEE7-486B-B61C-71E3100AE2E0}" type="presParOf" srcId="{FC1799CC-A743-4DD1-8BC8-F5F62ECF2175}" destId="{E01B6BEA-3D6E-42C5-8CA1-F70A1B34B3F3}" srcOrd="2" destOrd="0" presId="urn:microsoft.com/office/officeart/2005/8/layout/hList7"/>
    <dgm:cxn modelId="{F0D7B1C9-34E5-4309-8456-024B022DBE72}" type="presParOf" srcId="{E01B6BEA-3D6E-42C5-8CA1-F70A1B34B3F3}" destId="{E0313080-6199-4B50-823E-2F39B7927AC5}" srcOrd="0" destOrd="0" presId="urn:microsoft.com/office/officeart/2005/8/layout/hList7"/>
    <dgm:cxn modelId="{8A35F8CC-92E5-478C-9456-5D4B8660E816}" type="presParOf" srcId="{E01B6BEA-3D6E-42C5-8CA1-F70A1B34B3F3}" destId="{358E5AEB-0B99-4960-BE5B-F355ED738028}" srcOrd="1" destOrd="0" presId="urn:microsoft.com/office/officeart/2005/8/layout/hList7"/>
    <dgm:cxn modelId="{5F6B345A-F6A3-4E53-84FF-118BA942018B}" type="presParOf" srcId="{E01B6BEA-3D6E-42C5-8CA1-F70A1B34B3F3}" destId="{5AA87B3F-5E9A-4034-9A58-3BB5A39E23C1}" srcOrd="2" destOrd="0" presId="urn:microsoft.com/office/officeart/2005/8/layout/hList7"/>
    <dgm:cxn modelId="{6032EFBF-96A3-4C0B-BB5B-B3416FA3A0A3}" type="presParOf" srcId="{E01B6BEA-3D6E-42C5-8CA1-F70A1B34B3F3}" destId="{B5DA44EB-2029-4FC7-9B10-290FDBA884F3}" srcOrd="3" destOrd="0" presId="urn:microsoft.com/office/officeart/2005/8/layout/hList7"/>
    <dgm:cxn modelId="{A25E0F23-0C57-47E3-A2BB-65B918289EA2}" type="presParOf" srcId="{FC1799CC-A743-4DD1-8BC8-F5F62ECF2175}" destId="{FB48A62B-8AA3-4751-9035-1EB7C34659ED}" srcOrd="3" destOrd="0" presId="urn:microsoft.com/office/officeart/2005/8/layout/hList7"/>
    <dgm:cxn modelId="{65C4E686-FF45-42BE-A54D-CD33C58CE75A}" type="presParOf" srcId="{FC1799CC-A743-4DD1-8BC8-F5F62ECF2175}" destId="{7C3123D6-1327-4CD9-82B4-56692A2A3111}" srcOrd="4" destOrd="0" presId="urn:microsoft.com/office/officeart/2005/8/layout/hList7"/>
    <dgm:cxn modelId="{9D350CE0-7055-45E0-9EDE-580C7E164E61}" type="presParOf" srcId="{7C3123D6-1327-4CD9-82B4-56692A2A3111}" destId="{05E3E3B7-6CEA-41C2-9D93-A7A7F93DFF6F}" srcOrd="0" destOrd="0" presId="urn:microsoft.com/office/officeart/2005/8/layout/hList7"/>
    <dgm:cxn modelId="{283BF88B-93FF-411A-B19C-686794FFCC86}" type="presParOf" srcId="{7C3123D6-1327-4CD9-82B4-56692A2A3111}" destId="{42FD9057-71EC-414C-803D-6513A29E6588}" srcOrd="1" destOrd="0" presId="urn:microsoft.com/office/officeart/2005/8/layout/hList7"/>
    <dgm:cxn modelId="{53D8A1DE-9C46-4D68-9764-EB3404508E34}" type="presParOf" srcId="{7C3123D6-1327-4CD9-82B4-56692A2A3111}" destId="{69DC4B79-CA44-4261-BF17-05ABC7FA3FFA}" srcOrd="2" destOrd="0" presId="urn:microsoft.com/office/officeart/2005/8/layout/hList7"/>
    <dgm:cxn modelId="{F49319D7-7B38-4F92-B97B-329D54B3BCC4}" type="presParOf" srcId="{7C3123D6-1327-4CD9-82B4-56692A2A3111}" destId="{B34D7157-0405-458A-B0C9-CBF44CFA8723}"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985ECB-543B-42EB-8F54-4833DECE9A23}" type="doc">
      <dgm:prSet loTypeId="urn:microsoft.com/office/officeart/2018/2/layout/IconCircleList" loCatId="icon" qsTypeId="urn:microsoft.com/office/officeart/2005/8/quickstyle/3d2" qsCatId="3D" csTypeId="urn:microsoft.com/office/officeart/2005/8/colors/accent1_3" csCatId="accent1" phldr="1"/>
      <dgm:spPr/>
      <dgm:t>
        <a:bodyPr/>
        <a:lstStyle/>
        <a:p>
          <a:endParaRPr lang="en-GB"/>
        </a:p>
      </dgm:t>
    </dgm:pt>
    <dgm:pt modelId="{DCE5ED84-FDFB-47E0-8326-ABE3EC64CBBE}">
      <dgm:prSet custT="1"/>
      <dgm:spPr/>
      <dgm:t>
        <a:bodyPr/>
        <a:lstStyle/>
        <a:p>
          <a:pPr>
            <a:lnSpc>
              <a:spcPct val="100000"/>
            </a:lnSpc>
          </a:pPr>
          <a:r>
            <a:rPr lang="en-GB" sz="1600" dirty="0">
              <a:solidFill>
                <a:schemeClr val="accent1">
                  <a:lumMod val="50000"/>
                </a:schemeClr>
              </a:solidFill>
            </a:rPr>
            <a:t>1. </a:t>
          </a:r>
          <a:r>
            <a:rPr lang="en-GB" sz="1600" b="1" u="sng" dirty="0">
              <a:solidFill>
                <a:schemeClr val="accent1">
                  <a:lumMod val="50000"/>
                </a:schemeClr>
              </a:solidFill>
            </a:rPr>
            <a:t>Customer Complaints</a:t>
          </a:r>
          <a:r>
            <a:rPr lang="en-GB" sz="1600" dirty="0">
              <a:solidFill>
                <a:schemeClr val="accent1">
                  <a:lumMod val="50000"/>
                </a:schemeClr>
              </a:solidFill>
            </a:rPr>
            <a:t>: Complaints related to product defects, delays in customer support response, and billing issues have been rising, leading to a drop in customer satisfaction.</a:t>
          </a:r>
        </a:p>
      </dgm:t>
    </dgm:pt>
    <dgm:pt modelId="{5B9E63DA-345C-4703-8DF6-536033268D4F}" type="parTrans" cxnId="{FA824488-E8D4-4907-B12D-D00A83B46789}">
      <dgm:prSet/>
      <dgm:spPr/>
      <dgm:t>
        <a:bodyPr/>
        <a:lstStyle/>
        <a:p>
          <a:endParaRPr lang="en-GB"/>
        </a:p>
      </dgm:t>
    </dgm:pt>
    <dgm:pt modelId="{762CA9C8-3A0E-4233-8D8C-AEFFAF7F33A7}" type="sibTrans" cxnId="{FA824488-E8D4-4907-B12D-D00A83B46789}">
      <dgm:prSet/>
      <dgm:spPr/>
      <dgm:t>
        <a:bodyPr/>
        <a:lstStyle/>
        <a:p>
          <a:pPr>
            <a:lnSpc>
              <a:spcPct val="100000"/>
            </a:lnSpc>
          </a:pPr>
          <a:endParaRPr lang="en-GB"/>
        </a:p>
      </dgm:t>
    </dgm:pt>
    <dgm:pt modelId="{38194A50-0420-4A70-8B6D-11328437E618}">
      <dgm:prSet custT="1"/>
      <dgm:spPr/>
      <dgm:t>
        <a:bodyPr/>
        <a:lstStyle/>
        <a:p>
          <a:pPr>
            <a:lnSpc>
              <a:spcPct val="100000"/>
            </a:lnSpc>
          </a:pPr>
          <a:r>
            <a:rPr lang="en-GB" sz="1600" dirty="0">
              <a:solidFill>
                <a:schemeClr val="accent1">
                  <a:lumMod val="50000"/>
                </a:schemeClr>
              </a:solidFill>
            </a:rPr>
            <a:t>2. </a:t>
          </a:r>
          <a:r>
            <a:rPr lang="en-GB" sz="1600" b="1" u="sng" dirty="0">
              <a:solidFill>
                <a:schemeClr val="accent1">
                  <a:lumMod val="50000"/>
                </a:schemeClr>
              </a:solidFill>
            </a:rPr>
            <a:t>Product Recalls</a:t>
          </a:r>
          <a:r>
            <a:rPr lang="en-GB" sz="1600" dirty="0">
              <a:solidFill>
                <a:schemeClr val="accent1">
                  <a:lumMod val="50000"/>
                </a:schemeClr>
              </a:solidFill>
            </a:rPr>
            <a:t>: Recent product recalls have received significant media attention, causing panic among customers and stakeholders.</a:t>
          </a:r>
        </a:p>
      </dgm:t>
    </dgm:pt>
    <dgm:pt modelId="{C39AA5DC-DB5F-4873-8B5F-EEEF8CD0831B}" type="parTrans" cxnId="{4563C322-11FB-4E97-85F6-AF3015902EDB}">
      <dgm:prSet/>
      <dgm:spPr/>
      <dgm:t>
        <a:bodyPr/>
        <a:lstStyle/>
        <a:p>
          <a:endParaRPr lang="en-GB"/>
        </a:p>
      </dgm:t>
    </dgm:pt>
    <dgm:pt modelId="{F4C22B77-F95D-4A7A-938D-F74F05F78AD3}" type="sibTrans" cxnId="{4563C322-11FB-4E97-85F6-AF3015902EDB}">
      <dgm:prSet/>
      <dgm:spPr/>
      <dgm:t>
        <a:bodyPr/>
        <a:lstStyle/>
        <a:p>
          <a:pPr>
            <a:lnSpc>
              <a:spcPct val="100000"/>
            </a:lnSpc>
          </a:pPr>
          <a:endParaRPr lang="en-GB"/>
        </a:p>
      </dgm:t>
    </dgm:pt>
    <dgm:pt modelId="{0CB5635B-ACAE-403D-BD6D-8ED00A035BE0}">
      <dgm:prSet custT="1"/>
      <dgm:spPr/>
      <dgm:t>
        <a:bodyPr/>
        <a:lstStyle/>
        <a:p>
          <a:pPr>
            <a:lnSpc>
              <a:spcPct val="100000"/>
            </a:lnSpc>
          </a:pPr>
          <a:r>
            <a:rPr lang="en-GB" sz="1600" dirty="0">
              <a:solidFill>
                <a:schemeClr val="accent1">
                  <a:lumMod val="50000"/>
                </a:schemeClr>
              </a:solidFill>
            </a:rPr>
            <a:t>3. </a:t>
          </a:r>
          <a:r>
            <a:rPr lang="en-GB" sz="1600" b="1" u="sng" dirty="0">
              <a:solidFill>
                <a:schemeClr val="accent1">
                  <a:lumMod val="50000"/>
                </a:schemeClr>
              </a:solidFill>
            </a:rPr>
            <a:t>Negative Social Media Buzz</a:t>
          </a:r>
          <a:r>
            <a:rPr lang="en-GB" sz="1600" dirty="0">
              <a:solidFill>
                <a:schemeClr val="accent1">
                  <a:lumMod val="50000"/>
                </a:schemeClr>
              </a:solidFill>
            </a:rPr>
            <a:t>: The above factors have led to the company experiencing a surge in negative social media conversations about its products and customer service. These conversations are damaging its brand image.</a:t>
          </a:r>
        </a:p>
      </dgm:t>
    </dgm:pt>
    <dgm:pt modelId="{EA07AC03-BEA8-45FA-89B7-47697F08C6E9}" type="parTrans" cxnId="{36E04704-C8EF-4BC6-BA4B-165A67978CE3}">
      <dgm:prSet/>
      <dgm:spPr/>
      <dgm:t>
        <a:bodyPr/>
        <a:lstStyle/>
        <a:p>
          <a:endParaRPr lang="en-GB"/>
        </a:p>
      </dgm:t>
    </dgm:pt>
    <dgm:pt modelId="{3E4BBE8A-8A65-402B-8BA3-40FF1233010B}" type="sibTrans" cxnId="{36E04704-C8EF-4BC6-BA4B-165A67978CE3}">
      <dgm:prSet/>
      <dgm:spPr/>
      <dgm:t>
        <a:bodyPr/>
        <a:lstStyle/>
        <a:p>
          <a:pPr>
            <a:lnSpc>
              <a:spcPct val="100000"/>
            </a:lnSpc>
          </a:pPr>
          <a:endParaRPr lang="en-GB"/>
        </a:p>
      </dgm:t>
    </dgm:pt>
    <dgm:pt modelId="{D0A18F46-2DF3-4FD0-B29F-9D9C5F3EAE4D}">
      <dgm:prSet custT="1"/>
      <dgm:spPr/>
      <dgm:t>
        <a:bodyPr/>
        <a:lstStyle/>
        <a:p>
          <a:pPr>
            <a:lnSpc>
              <a:spcPct val="100000"/>
            </a:lnSpc>
          </a:pPr>
          <a:r>
            <a:rPr lang="en-GB" sz="1600" dirty="0">
              <a:solidFill>
                <a:schemeClr val="accent1">
                  <a:lumMod val="50000"/>
                </a:schemeClr>
              </a:solidFill>
            </a:rPr>
            <a:t>4. </a:t>
          </a:r>
          <a:r>
            <a:rPr lang="en-GB" sz="1600" b="1" u="sng" dirty="0">
              <a:solidFill>
                <a:schemeClr val="accent1">
                  <a:lumMod val="50000"/>
                </a:schemeClr>
              </a:solidFill>
            </a:rPr>
            <a:t>Competitive Pressure</a:t>
          </a:r>
          <a:r>
            <a:rPr lang="en-GB" sz="1600" dirty="0">
              <a:solidFill>
                <a:schemeClr val="accent1">
                  <a:lumMod val="50000"/>
                </a:schemeClr>
              </a:solidFill>
            </a:rPr>
            <a:t>: Rivals are gaining market share by exploiting </a:t>
          </a:r>
          <a:r>
            <a:rPr lang="en-GB" sz="1600" dirty="0" err="1">
              <a:solidFill>
                <a:schemeClr val="accent1">
                  <a:lumMod val="50000"/>
                </a:schemeClr>
              </a:solidFill>
            </a:rPr>
            <a:t>Afritech’s</a:t>
          </a:r>
          <a:r>
            <a:rPr lang="en-GB" sz="1600" dirty="0">
              <a:solidFill>
                <a:schemeClr val="accent1">
                  <a:lumMod val="50000"/>
                </a:schemeClr>
              </a:solidFill>
            </a:rPr>
            <a:t> reputation challenges.</a:t>
          </a:r>
        </a:p>
      </dgm:t>
    </dgm:pt>
    <dgm:pt modelId="{4D150AEE-67B3-4E1E-895D-A59CBEFDE36C}" type="parTrans" cxnId="{92E36E6F-09D3-42BE-8FB3-E558F95E274C}">
      <dgm:prSet/>
      <dgm:spPr/>
      <dgm:t>
        <a:bodyPr/>
        <a:lstStyle/>
        <a:p>
          <a:endParaRPr lang="en-GB"/>
        </a:p>
      </dgm:t>
    </dgm:pt>
    <dgm:pt modelId="{40EEEAC1-41A1-4E51-9EB7-F195BB100A90}" type="sibTrans" cxnId="{92E36E6F-09D3-42BE-8FB3-E558F95E274C}">
      <dgm:prSet/>
      <dgm:spPr/>
      <dgm:t>
        <a:bodyPr/>
        <a:lstStyle/>
        <a:p>
          <a:endParaRPr lang="en-GB"/>
        </a:p>
      </dgm:t>
    </dgm:pt>
    <dgm:pt modelId="{1AEE91A7-F6A2-4F90-9BE2-6AFE8646DF36}" type="pres">
      <dgm:prSet presAssocID="{EB985ECB-543B-42EB-8F54-4833DECE9A23}" presName="root" presStyleCnt="0">
        <dgm:presLayoutVars>
          <dgm:dir/>
          <dgm:resizeHandles val="exact"/>
        </dgm:presLayoutVars>
      </dgm:prSet>
      <dgm:spPr/>
    </dgm:pt>
    <dgm:pt modelId="{DEBF0C17-799C-48CE-AFD8-2BEF8F08A944}" type="pres">
      <dgm:prSet presAssocID="{EB985ECB-543B-42EB-8F54-4833DECE9A23}" presName="container" presStyleCnt="0">
        <dgm:presLayoutVars>
          <dgm:dir/>
          <dgm:resizeHandles val="exact"/>
        </dgm:presLayoutVars>
      </dgm:prSet>
      <dgm:spPr/>
    </dgm:pt>
    <dgm:pt modelId="{DBF68102-8C11-4EC0-983A-0177A0D438FC}" type="pres">
      <dgm:prSet presAssocID="{DCE5ED84-FDFB-47E0-8326-ABE3EC64CBBE}" presName="compNode" presStyleCnt="0"/>
      <dgm:spPr/>
    </dgm:pt>
    <dgm:pt modelId="{4273340A-5C2D-454D-97C2-F4920A8228AE}" type="pres">
      <dgm:prSet presAssocID="{DCE5ED84-FDFB-47E0-8326-ABE3EC64CBBE}" presName="iconBgRect" presStyleLbl="bgShp" presStyleIdx="0" presStyleCnt="4"/>
      <dgm:spPr/>
    </dgm:pt>
    <dgm:pt modelId="{ECAC04B9-25F7-4455-84DF-C20F3A9326A9}" type="pres">
      <dgm:prSet presAssocID="{DCE5ED84-FDFB-47E0-8326-ABE3EC64CBB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RM Customer Insights App"/>
        </a:ext>
      </dgm:extLst>
    </dgm:pt>
    <dgm:pt modelId="{6F5A07B6-D382-4388-9405-47367B168DF9}" type="pres">
      <dgm:prSet presAssocID="{DCE5ED84-FDFB-47E0-8326-ABE3EC64CBBE}" presName="spaceRect" presStyleCnt="0"/>
      <dgm:spPr/>
    </dgm:pt>
    <dgm:pt modelId="{3C3503BB-0D91-4BFC-A305-316ADF3E02AA}" type="pres">
      <dgm:prSet presAssocID="{DCE5ED84-FDFB-47E0-8326-ABE3EC64CBBE}" presName="textRect" presStyleLbl="revTx" presStyleIdx="0" presStyleCnt="4">
        <dgm:presLayoutVars>
          <dgm:chMax val="1"/>
          <dgm:chPref val="1"/>
        </dgm:presLayoutVars>
      </dgm:prSet>
      <dgm:spPr/>
    </dgm:pt>
    <dgm:pt modelId="{E9E823DE-8BA0-4191-9212-2F654ED4DC4E}" type="pres">
      <dgm:prSet presAssocID="{762CA9C8-3A0E-4233-8D8C-AEFFAF7F33A7}" presName="sibTrans" presStyleLbl="sibTrans2D1" presStyleIdx="0" presStyleCnt="0"/>
      <dgm:spPr/>
    </dgm:pt>
    <dgm:pt modelId="{F6D9E374-51AD-4C09-99C5-6D4C1C7F844C}" type="pres">
      <dgm:prSet presAssocID="{38194A50-0420-4A70-8B6D-11328437E618}" presName="compNode" presStyleCnt="0"/>
      <dgm:spPr/>
    </dgm:pt>
    <dgm:pt modelId="{25DF759D-85C6-4923-A08A-2B8FB6D7F025}" type="pres">
      <dgm:prSet presAssocID="{38194A50-0420-4A70-8B6D-11328437E618}" presName="iconBgRect" presStyleLbl="bgShp" presStyleIdx="1" presStyleCnt="4"/>
      <dgm:spPr/>
    </dgm:pt>
    <dgm:pt modelId="{5134E568-1C47-420B-936C-5C70295C293A}" type="pres">
      <dgm:prSet presAssocID="{38194A50-0420-4A70-8B6D-11328437E61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at"/>
        </a:ext>
      </dgm:extLst>
    </dgm:pt>
    <dgm:pt modelId="{EE1A9AC3-B32A-4F4E-80E1-88D52CDEB661}" type="pres">
      <dgm:prSet presAssocID="{38194A50-0420-4A70-8B6D-11328437E618}" presName="spaceRect" presStyleCnt="0"/>
      <dgm:spPr/>
    </dgm:pt>
    <dgm:pt modelId="{5F145407-6F5D-4CC8-813C-2464B2AA0A6B}" type="pres">
      <dgm:prSet presAssocID="{38194A50-0420-4A70-8B6D-11328437E618}" presName="textRect" presStyleLbl="revTx" presStyleIdx="1" presStyleCnt="4">
        <dgm:presLayoutVars>
          <dgm:chMax val="1"/>
          <dgm:chPref val="1"/>
        </dgm:presLayoutVars>
      </dgm:prSet>
      <dgm:spPr/>
    </dgm:pt>
    <dgm:pt modelId="{3E1258A5-78EF-4C36-AFA5-5D3153F30565}" type="pres">
      <dgm:prSet presAssocID="{F4C22B77-F95D-4A7A-938D-F74F05F78AD3}" presName="sibTrans" presStyleLbl="sibTrans2D1" presStyleIdx="0" presStyleCnt="0"/>
      <dgm:spPr/>
    </dgm:pt>
    <dgm:pt modelId="{8D15C830-363D-4A9A-853A-7D86F2C3C779}" type="pres">
      <dgm:prSet presAssocID="{0CB5635B-ACAE-403D-BD6D-8ED00A035BE0}" presName="compNode" presStyleCnt="0"/>
      <dgm:spPr/>
    </dgm:pt>
    <dgm:pt modelId="{6B5889AB-1BAA-4D64-ABEC-BF063F2D6BFB}" type="pres">
      <dgm:prSet presAssocID="{0CB5635B-ACAE-403D-BD6D-8ED00A035BE0}" presName="iconBgRect" presStyleLbl="bgShp" presStyleIdx="2" presStyleCnt="4"/>
      <dgm:spPr/>
    </dgm:pt>
    <dgm:pt modelId="{FA5264B3-23B9-4A77-A8D4-E753348ADBA3}" type="pres">
      <dgm:prSet presAssocID="{0CB5635B-ACAE-403D-BD6D-8ED00A035BE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Verified Brand"/>
        </a:ext>
      </dgm:extLst>
    </dgm:pt>
    <dgm:pt modelId="{30D526C1-CE76-4BCC-96C5-8AE3A12BAB82}" type="pres">
      <dgm:prSet presAssocID="{0CB5635B-ACAE-403D-BD6D-8ED00A035BE0}" presName="spaceRect" presStyleCnt="0"/>
      <dgm:spPr/>
    </dgm:pt>
    <dgm:pt modelId="{519A958B-F204-4321-8F5A-D423DE43B402}" type="pres">
      <dgm:prSet presAssocID="{0CB5635B-ACAE-403D-BD6D-8ED00A035BE0}" presName="textRect" presStyleLbl="revTx" presStyleIdx="2" presStyleCnt="4" custLinFactNeighborX="2655" custLinFactNeighborY="35247">
        <dgm:presLayoutVars>
          <dgm:chMax val="1"/>
          <dgm:chPref val="1"/>
        </dgm:presLayoutVars>
      </dgm:prSet>
      <dgm:spPr/>
    </dgm:pt>
    <dgm:pt modelId="{1F23E141-6921-4963-9A7C-578788EF5F05}" type="pres">
      <dgm:prSet presAssocID="{3E4BBE8A-8A65-402B-8BA3-40FF1233010B}" presName="sibTrans" presStyleLbl="sibTrans2D1" presStyleIdx="0" presStyleCnt="0"/>
      <dgm:spPr/>
    </dgm:pt>
    <dgm:pt modelId="{7AFC153E-41D0-4765-9868-09812903AA5A}" type="pres">
      <dgm:prSet presAssocID="{D0A18F46-2DF3-4FD0-B29F-9D9C5F3EAE4D}" presName="compNode" presStyleCnt="0"/>
      <dgm:spPr/>
    </dgm:pt>
    <dgm:pt modelId="{EF0EDB75-096F-4417-A276-0CB3C2D5AE11}" type="pres">
      <dgm:prSet presAssocID="{D0A18F46-2DF3-4FD0-B29F-9D9C5F3EAE4D}" presName="iconBgRect" presStyleLbl="bgShp" presStyleIdx="3" presStyleCnt="4"/>
      <dgm:spPr/>
    </dgm:pt>
    <dgm:pt modelId="{B8949DEB-03B3-402B-B927-91AB0683EFA2}" type="pres">
      <dgm:prSet presAssocID="{D0A18F46-2DF3-4FD0-B29F-9D9C5F3EAE4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rket"/>
        </a:ext>
      </dgm:extLst>
    </dgm:pt>
    <dgm:pt modelId="{44846DC0-31B8-4853-B96A-FADAE443DFE1}" type="pres">
      <dgm:prSet presAssocID="{D0A18F46-2DF3-4FD0-B29F-9D9C5F3EAE4D}" presName="spaceRect" presStyleCnt="0"/>
      <dgm:spPr/>
    </dgm:pt>
    <dgm:pt modelId="{1D9388E2-701E-4398-BCB7-9F0B72AFCEC0}" type="pres">
      <dgm:prSet presAssocID="{D0A18F46-2DF3-4FD0-B29F-9D9C5F3EAE4D}" presName="textRect" presStyleLbl="revTx" presStyleIdx="3" presStyleCnt="4">
        <dgm:presLayoutVars>
          <dgm:chMax val="1"/>
          <dgm:chPref val="1"/>
        </dgm:presLayoutVars>
      </dgm:prSet>
      <dgm:spPr/>
    </dgm:pt>
  </dgm:ptLst>
  <dgm:cxnLst>
    <dgm:cxn modelId="{36E04704-C8EF-4BC6-BA4B-165A67978CE3}" srcId="{EB985ECB-543B-42EB-8F54-4833DECE9A23}" destId="{0CB5635B-ACAE-403D-BD6D-8ED00A035BE0}" srcOrd="2" destOrd="0" parTransId="{EA07AC03-BEA8-45FA-89B7-47697F08C6E9}" sibTransId="{3E4BBE8A-8A65-402B-8BA3-40FF1233010B}"/>
    <dgm:cxn modelId="{4563C322-11FB-4E97-85F6-AF3015902EDB}" srcId="{EB985ECB-543B-42EB-8F54-4833DECE9A23}" destId="{38194A50-0420-4A70-8B6D-11328437E618}" srcOrd="1" destOrd="0" parTransId="{C39AA5DC-DB5F-4873-8B5F-EEEF8CD0831B}" sibTransId="{F4C22B77-F95D-4A7A-938D-F74F05F78AD3}"/>
    <dgm:cxn modelId="{92E36E6F-09D3-42BE-8FB3-E558F95E274C}" srcId="{EB985ECB-543B-42EB-8F54-4833DECE9A23}" destId="{D0A18F46-2DF3-4FD0-B29F-9D9C5F3EAE4D}" srcOrd="3" destOrd="0" parTransId="{4D150AEE-67B3-4E1E-895D-A59CBEFDE36C}" sibTransId="{40EEEAC1-41A1-4E51-9EB7-F195BB100A90}"/>
    <dgm:cxn modelId="{77D88F59-7557-4F17-A396-A175027BBBC6}" type="presOf" srcId="{F4C22B77-F95D-4A7A-938D-F74F05F78AD3}" destId="{3E1258A5-78EF-4C36-AFA5-5D3153F30565}" srcOrd="0" destOrd="0" presId="urn:microsoft.com/office/officeart/2018/2/layout/IconCircleList"/>
    <dgm:cxn modelId="{281D1F5A-51CF-4922-A6FC-F8E18D483D7C}" type="presOf" srcId="{DCE5ED84-FDFB-47E0-8326-ABE3EC64CBBE}" destId="{3C3503BB-0D91-4BFC-A305-316ADF3E02AA}" srcOrd="0" destOrd="0" presId="urn:microsoft.com/office/officeart/2018/2/layout/IconCircleList"/>
    <dgm:cxn modelId="{FA824488-E8D4-4907-B12D-D00A83B46789}" srcId="{EB985ECB-543B-42EB-8F54-4833DECE9A23}" destId="{DCE5ED84-FDFB-47E0-8326-ABE3EC64CBBE}" srcOrd="0" destOrd="0" parTransId="{5B9E63DA-345C-4703-8DF6-536033268D4F}" sibTransId="{762CA9C8-3A0E-4233-8D8C-AEFFAF7F33A7}"/>
    <dgm:cxn modelId="{DC79A9A3-9A30-41AA-94C6-1585AC3399EC}" type="presOf" srcId="{0CB5635B-ACAE-403D-BD6D-8ED00A035BE0}" destId="{519A958B-F204-4321-8F5A-D423DE43B402}" srcOrd="0" destOrd="0" presId="urn:microsoft.com/office/officeart/2018/2/layout/IconCircleList"/>
    <dgm:cxn modelId="{A50433C0-F26B-41F9-ADDB-407FA91CEC84}" type="presOf" srcId="{3E4BBE8A-8A65-402B-8BA3-40FF1233010B}" destId="{1F23E141-6921-4963-9A7C-578788EF5F05}" srcOrd="0" destOrd="0" presId="urn:microsoft.com/office/officeart/2018/2/layout/IconCircleList"/>
    <dgm:cxn modelId="{4C36F6D2-EE4A-40E7-A13B-14C2C1F93227}" type="presOf" srcId="{762CA9C8-3A0E-4233-8D8C-AEFFAF7F33A7}" destId="{E9E823DE-8BA0-4191-9212-2F654ED4DC4E}" srcOrd="0" destOrd="0" presId="urn:microsoft.com/office/officeart/2018/2/layout/IconCircleList"/>
    <dgm:cxn modelId="{B51FCFD8-67AA-40D5-8E15-C7618C42E60A}" type="presOf" srcId="{38194A50-0420-4A70-8B6D-11328437E618}" destId="{5F145407-6F5D-4CC8-813C-2464B2AA0A6B}" srcOrd="0" destOrd="0" presId="urn:microsoft.com/office/officeart/2018/2/layout/IconCircleList"/>
    <dgm:cxn modelId="{B81062E7-03C4-422A-BF46-3C1884B59B0C}" type="presOf" srcId="{EB985ECB-543B-42EB-8F54-4833DECE9A23}" destId="{1AEE91A7-F6A2-4F90-9BE2-6AFE8646DF36}" srcOrd="0" destOrd="0" presId="urn:microsoft.com/office/officeart/2018/2/layout/IconCircleList"/>
    <dgm:cxn modelId="{105D78F7-9622-49B9-9C27-E8B6C1CC48CD}" type="presOf" srcId="{D0A18F46-2DF3-4FD0-B29F-9D9C5F3EAE4D}" destId="{1D9388E2-701E-4398-BCB7-9F0B72AFCEC0}" srcOrd="0" destOrd="0" presId="urn:microsoft.com/office/officeart/2018/2/layout/IconCircleList"/>
    <dgm:cxn modelId="{36610072-5A12-401B-AE9C-37E06F63B95D}" type="presParOf" srcId="{1AEE91A7-F6A2-4F90-9BE2-6AFE8646DF36}" destId="{DEBF0C17-799C-48CE-AFD8-2BEF8F08A944}" srcOrd="0" destOrd="0" presId="urn:microsoft.com/office/officeart/2018/2/layout/IconCircleList"/>
    <dgm:cxn modelId="{02E7B036-B255-40E0-8376-E1866DA56C26}" type="presParOf" srcId="{DEBF0C17-799C-48CE-AFD8-2BEF8F08A944}" destId="{DBF68102-8C11-4EC0-983A-0177A0D438FC}" srcOrd="0" destOrd="0" presId="urn:microsoft.com/office/officeart/2018/2/layout/IconCircleList"/>
    <dgm:cxn modelId="{F3D99068-9438-45FB-B36F-20F6FD2A9CAE}" type="presParOf" srcId="{DBF68102-8C11-4EC0-983A-0177A0D438FC}" destId="{4273340A-5C2D-454D-97C2-F4920A8228AE}" srcOrd="0" destOrd="0" presId="urn:microsoft.com/office/officeart/2018/2/layout/IconCircleList"/>
    <dgm:cxn modelId="{9E3020A3-9621-4FCE-A165-2C35ECA2F647}" type="presParOf" srcId="{DBF68102-8C11-4EC0-983A-0177A0D438FC}" destId="{ECAC04B9-25F7-4455-84DF-C20F3A9326A9}" srcOrd="1" destOrd="0" presId="urn:microsoft.com/office/officeart/2018/2/layout/IconCircleList"/>
    <dgm:cxn modelId="{2EE5FC11-7C57-44DB-97E2-000BAA1B3D7F}" type="presParOf" srcId="{DBF68102-8C11-4EC0-983A-0177A0D438FC}" destId="{6F5A07B6-D382-4388-9405-47367B168DF9}" srcOrd="2" destOrd="0" presId="urn:microsoft.com/office/officeart/2018/2/layout/IconCircleList"/>
    <dgm:cxn modelId="{F33B1661-F332-468A-B0BD-2C41603CD109}" type="presParOf" srcId="{DBF68102-8C11-4EC0-983A-0177A0D438FC}" destId="{3C3503BB-0D91-4BFC-A305-316ADF3E02AA}" srcOrd="3" destOrd="0" presId="urn:microsoft.com/office/officeart/2018/2/layout/IconCircleList"/>
    <dgm:cxn modelId="{E630DABE-CDA6-4310-9A14-DB0F0E5A0F49}" type="presParOf" srcId="{DEBF0C17-799C-48CE-AFD8-2BEF8F08A944}" destId="{E9E823DE-8BA0-4191-9212-2F654ED4DC4E}" srcOrd="1" destOrd="0" presId="urn:microsoft.com/office/officeart/2018/2/layout/IconCircleList"/>
    <dgm:cxn modelId="{8C7D6062-92A2-4693-B1AE-DBF384F13870}" type="presParOf" srcId="{DEBF0C17-799C-48CE-AFD8-2BEF8F08A944}" destId="{F6D9E374-51AD-4C09-99C5-6D4C1C7F844C}" srcOrd="2" destOrd="0" presId="urn:microsoft.com/office/officeart/2018/2/layout/IconCircleList"/>
    <dgm:cxn modelId="{8887DAE2-ACFB-49EC-9F40-6EAA9E7CB35C}" type="presParOf" srcId="{F6D9E374-51AD-4C09-99C5-6D4C1C7F844C}" destId="{25DF759D-85C6-4923-A08A-2B8FB6D7F025}" srcOrd="0" destOrd="0" presId="urn:microsoft.com/office/officeart/2018/2/layout/IconCircleList"/>
    <dgm:cxn modelId="{B93CE372-36AF-44A8-BC2E-4F92F7090CFC}" type="presParOf" srcId="{F6D9E374-51AD-4C09-99C5-6D4C1C7F844C}" destId="{5134E568-1C47-420B-936C-5C70295C293A}" srcOrd="1" destOrd="0" presId="urn:microsoft.com/office/officeart/2018/2/layout/IconCircleList"/>
    <dgm:cxn modelId="{C70FA494-CB10-4786-B461-FBA23204595E}" type="presParOf" srcId="{F6D9E374-51AD-4C09-99C5-6D4C1C7F844C}" destId="{EE1A9AC3-B32A-4F4E-80E1-88D52CDEB661}" srcOrd="2" destOrd="0" presId="urn:microsoft.com/office/officeart/2018/2/layout/IconCircleList"/>
    <dgm:cxn modelId="{8D280500-1AAF-4835-9E43-8864105D4B33}" type="presParOf" srcId="{F6D9E374-51AD-4C09-99C5-6D4C1C7F844C}" destId="{5F145407-6F5D-4CC8-813C-2464B2AA0A6B}" srcOrd="3" destOrd="0" presId="urn:microsoft.com/office/officeart/2018/2/layout/IconCircleList"/>
    <dgm:cxn modelId="{4F287D40-D1BF-48C7-9FE4-E2EBBF1A6184}" type="presParOf" srcId="{DEBF0C17-799C-48CE-AFD8-2BEF8F08A944}" destId="{3E1258A5-78EF-4C36-AFA5-5D3153F30565}" srcOrd="3" destOrd="0" presId="urn:microsoft.com/office/officeart/2018/2/layout/IconCircleList"/>
    <dgm:cxn modelId="{CC14DB87-0EC4-4BCA-B623-87ADD9DB0A7C}" type="presParOf" srcId="{DEBF0C17-799C-48CE-AFD8-2BEF8F08A944}" destId="{8D15C830-363D-4A9A-853A-7D86F2C3C779}" srcOrd="4" destOrd="0" presId="urn:microsoft.com/office/officeart/2018/2/layout/IconCircleList"/>
    <dgm:cxn modelId="{6AEF53BC-603E-436E-9CF5-D3B1BD2BDED6}" type="presParOf" srcId="{8D15C830-363D-4A9A-853A-7D86F2C3C779}" destId="{6B5889AB-1BAA-4D64-ABEC-BF063F2D6BFB}" srcOrd="0" destOrd="0" presId="urn:microsoft.com/office/officeart/2018/2/layout/IconCircleList"/>
    <dgm:cxn modelId="{D80B86C1-14AE-423C-8D0F-F5571896BAF5}" type="presParOf" srcId="{8D15C830-363D-4A9A-853A-7D86F2C3C779}" destId="{FA5264B3-23B9-4A77-A8D4-E753348ADBA3}" srcOrd="1" destOrd="0" presId="urn:microsoft.com/office/officeart/2018/2/layout/IconCircleList"/>
    <dgm:cxn modelId="{0034499D-F32A-4117-BB6D-DE21BB1CFAB9}" type="presParOf" srcId="{8D15C830-363D-4A9A-853A-7D86F2C3C779}" destId="{30D526C1-CE76-4BCC-96C5-8AE3A12BAB82}" srcOrd="2" destOrd="0" presId="urn:microsoft.com/office/officeart/2018/2/layout/IconCircleList"/>
    <dgm:cxn modelId="{376CFD33-2A09-489B-83C7-96A4059F27B2}" type="presParOf" srcId="{8D15C830-363D-4A9A-853A-7D86F2C3C779}" destId="{519A958B-F204-4321-8F5A-D423DE43B402}" srcOrd="3" destOrd="0" presId="urn:microsoft.com/office/officeart/2018/2/layout/IconCircleList"/>
    <dgm:cxn modelId="{0507CE8E-1ECA-4C0C-A14D-A4076ADE77B7}" type="presParOf" srcId="{DEBF0C17-799C-48CE-AFD8-2BEF8F08A944}" destId="{1F23E141-6921-4963-9A7C-578788EF5F05}" srcOrd="5" destOrd="0" presId="urn:microsoft.com/office/officeart/2018/2/layout/IconCircleList"/>
    <dgm:cxn modelId="{971194F8-5297-42DF-ABED-BEE499286D34}" type="presParOf" srcId="{DEBF0C17-799C-48CE-AFD8-2BEF8F08A944}" destId="{7AFC153E-41D0-4765-9868-09812903AA5A}" srcOrd="6" destOrd="0" presId="urn:microsoft.com/office/officeart/2018/2/layout/IconCircleList"/>
    <dgm:cxn modelId="{99B4B9C0-4A77-4992-97DC-39AB7CAA6FE3}" type="presParOf" srcId="{7AFC153E-41D0-4765-9868-09812903AA5A}" destId="{EF0EDB75-096F-4417-A276-0CB3C2D5AE11}" srcOrd="0" destOrd="0" presId="urn:microsoft.com/office/officeart/2018/2/layout/IconCircleList"/>
    <dgm:cxn modelId="{586B0018-F950-4014-9BBB-00ED2B6558C3}" type="presParOf" srcId="{7AFC153E-41D0-4765-9868-09812903AA5A}" destId="{B8949DEB-03B3-402B-B927-91AB0683EFA2}" srcOrd="1" destOrd="0" presId="urn:microsoft.com/office/officeart/2018/2/layout/IconCircleList"/>
    <dgm:cxn modelId="{B05AA061-0C67-4CDD-ACC7-DD4B3F2E2FAB}" type="presParOf" srcId="{7AFC153E-41D0-4765-9868-09812903AA5A}" destId="{44846DC0-31B8-4853-B96A-FADAE443DFE1}" srcOrd="2" destOrd="0" presId="urn:microsoft.com/office/officeart/2018/2/layout/IconCircleList"/>
    <dgm:cxn modelId="{0CCF06B6-EF26-480E-91C1-B6A4C914F92F}" type="presParOf" srcId="{7AFC153E-41D0-4765-9868-09812903AA5A}" destId="{1D9388E2-701E-4398-BCB7-9F0B72AFCEC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5C8211-F547-4A24-BD21-87273B3FF753}" type="doc">
      <dgm:prSet loTypeId="urn:microsoft.com/office/officeart/2005/8/layout/vList3" loCatId="picture" qsTypeId="urn:microsoft.com/office/officeart/2005/8/quickstyle/simple1" qsCatId="simple" csTypeId="urn:microsoft.com/office/officeart/2005/8/colors/accent1_2" csCatId="accent1" phldr="1"/>
      <dgm:spPr/>
      <dgm:t>
        <a:bodyPr/>
        <a:lstStyle/>
        <a:p>
          <a:endParaRPr lang="en-GB"/>
        </a:p>
      </dgm:t>
    </dgm:pt>
    <dgm:pt modelId="{1611299B-2C37-485E-9E06-40115A0AF465}">
      <dgm:prSet/>
      <dgm:spPr/>
      <dgm:t>
        <a:bodyPr/>
        <a:lstStyle/>
        <a:p>
          <a:r>
            <a:rPr lang="en-GB" dirty="0">
              <a:solidFill>
                <a:schemeClr val="accent1">
                  <a:lumMod val="50000"/>
                </a:schemeClr>
              </a:solidFill>
            </a:rPr>
            <a:t>Brand reputation is vital in this industry, and social media heavily shapes public perception. This project aims to address that influence by the following actions:</a:t>
          </a:r>
        </a:p>
      </dgm:t>
    </dgm:pt>
    <dgm:pt modelId="{AA8E8E11-C7AF-45E3-98D4-C2C34EF7A471}" type="parTrans" cxnId="{8002ECA0-67CD-4BEA-B306-1190FA531E61}">
      <dgm:prSet/>
      <dgm:spPr/>
      <dgm:t>
        <a:bodyPr/>
        <a:lstStyle/>
        <a:p>
          <a:endParaRPr lang="en-GB"/>
        </a:p>
      </dgm:t>
    </dgm:pt>
    <dgm:pt modelId="{7CDF7D8F-DD30-4844-873B-74AE3A379733}" type="sibTrans" cxnId="{8002ECA0-67CD-4BEA-B306-1190FA531E61}">
      <dgm:prSet/>
      <dgm:spPr/>
      <dgm:t>
        <a:bodyPr/>
        <a:lstStyle/>
        <a:p>
          <a:endParaRPr lang="en-GB"/>
        </a:p>
      </dgm:t>
    </dgm:pt>
    <dgm:pt modelId="{F79FFB44-DB4E-4E78-90A9-3063F29E4BAD}">
      <dgm:prSet/>
      <dgm:spPr/>
      <dgm:t>
        <a:bodyPr/>
        <a:lstStyle/>
        <a:p>
          <a:r>
            <a:rPr lang="en-US" dirty="0">
              <a:solidFill>
                <a:schemeClr val="accent1">
                  <a:lumMod val="50000"/>
                </a:schemeClr>
              </a:solidFill>
            </a:rPr>
            <a:t>Customer Issue Resolution: Identify and prioritize customer complaints and issues for swift resolution. This will ultimately increase Afritech’s market control</a:t>
          </a:r>
          <a:endParaRPr lang="en-GB" dirty="0">
            <a:solidFill>
              <a:schemeClr val="accent1">
                <a:lumMod val="50000"/>
              </a:schemeClr>
            </a:solidFill>
          </a:endParaRPr>
        </a:p>
      </dgm:t>
    </dgm:pt>
    <dgm:pt modelId="{62A66992-1D2C-4AA3-B0A1-40CDB7D00D6A}" type="parTrans" cxnId="{3DC5D173-A6D0-4CB2-9429-96B5E443CD78}">
      <dgm:prSet/>
      <dgm:spPr/>
      <dgm:t>
        <a:bodyPr/>
        <a:lstStyle/>
        <a:p>
          <a:endParaRPr lang="en-GB"/>
        </a:p>
      </dgm:t>
    </dgm:pt>
    <dgm:pt modelId="{D20A6012-F655-43C3-A420-56550412D76C}" type="sibTrans" cxnId="{3DC5D173-A6D0-4CB2-9429-96B5E443CD78}">
      <dgm:prSet/>
      <dgm:spPr/>
      <dgm:t>
        <a:bodyPr/>
        <a:lstStyle/>
        <a:p>
          <a:endParaRPr lang="en-GB"/>
        </a:p>
      </dgm:t>
    </dgm:pt>
    <dgm:pt modelId="{D413E007-D5EF-4612-ACDD-AFD347CBD4B8}">
      <dgm:prSet/>
      <dgm:spPr/>
      <dgm:t>
        <a:bodyPr/>
        <a:lstStyle/>
        <a:p>
          <a:r>
            <a:rPr lang="en-US" dirty="0">
              <a:solidFill>
                <a:schemeClr val="accent1">
                  <a:lumMod val="50000"/>
                </a:schemeClr>
              </a:solidFill>
            </a:rPr>
            <a:t>Crises Detection: Implement early warning systems to detect potential crises and take proactive measures. This will also increase Afritech’s market control</a:t>
          </a:r>
          <a:endParaRPr lang="en-GB" dirty="0">
            <a:solidFill>
              <a:schemeClr val="accent1">
                <a:lumMod val="50000"/>
              </a:schemeClr>
            </a:solidFill>
          </a:endParaRPr>
        </a:p>
      </dgm:t>
    </dgm:pt>
    <dgm:pt modelId="{19755A3D-1C53-40C4-8CCA-2E57F5E2FA97}" type="parTrans" cxnId="{FCB866E0-C462-4824-B90B-E1CEE49ECFBD}">
      <dgm:prSet/>
      <dgm:spPr/>
      <dgm:t>
        <a:bodyPr/>
        <a:lstStyle/>
        <a:p>
          <a:endParaRPr lang="en-GB"/>
        </a:p>
      </dgm:t>
    </dgm:pt>
    <dgm:pt modelId="{2C05FEC4-B1FA-49E8-999F-65CF8D6E575F}" type="sibTrans" cxnId="{FCB866E0-C462-4824-B90B-E1CEE49ECFBD}">
      <dgm:prSet/>
      <dgm:spPr/>
      <dgm:t>
        <a:bodyPr/>
        <a:lstStyle/>
        <a:p>
          <a:endParaRPr lang="en-GB"/>
        </a:p>
      </dgm:t>
    </dgm:pt>
    <dgm:pt modelId="{D8B36880-93B6-476B-87D2-D2D89525898A}">
      <dgm:prSet/>
      <dgm:spPr/>
      <dgm:t>
        <a:bodyPr/>
        <a:lstStyle/>
        <a:p>
          <a:r>
            <a:rPr lang="en-US" dirty="0">
              <a:solidFill>
                <a:schemeClr val="accent1">
                  <a:lumMod val="50000"/>
                </a:schemeClr>
              </a:solidFill>
            </a:rPr>
            <a:t>Monitor Social Media Conversations: Continuously monitor social media platforms for mentions of the company and its products.</a:t>
          </a:r>
          <a:endParaRPr lang="en-GB" dirty="0">
            <a:solidFill>
              <a:schemeClr val="accent1">
                <a:lumMod val="50000"/>
              </a:schemeClr>
            </a:solidFill>
          </a:endParaRPr>
        </a:p>
      </dgm:t>
    </dgm:pt>
    <dgm:pt modelId="{CA211176-7753-4AB6-8340-9FAFCDF4DFAD}" type="parTrans" cxnId="{5908F816-4C1C-4381-A961-9CF303BB3EE8}">
      <dgm:prSet/>
      <dgm:spPr/>
      <dgm:t>
        <a:bodyPr/>
        <a:lstStyle/>
        <a:p>
          <a:endParaRPr lang="en-GB"/>
        </a:p>
      </dgm:t>
    </dgm:pt>
    <dgm:pt modelId="{A2354690-3AA2-4EBB-A14C-60CDA4260DE9}" type="sibTrans" cxnId="{5908F816-4C1C-4381-A961-9CF303BB3EE8}">
      <dgm:prSet/>
      <dgm:spPr/>
      <dgm:t>
        <a:bodyPr/>
        <a:lstStyle/>
        <a:p>
          <a:endParaRPr lang="en-GB"/>
        </a:p>
      </dgm:t>
    </dgm:pt>
    <dgm:pt modelId="{7B76A728-E1B7-4C28-B84E-9E5BBC6DA315}">
      <dgm:prSet/>
      <dgm:spPr/>
      <dgm:t>
        <a:bodyPr/>
        <a:lstStyle/>
        <a:p>
          <a:r>
            <a:rPr lang="en-US" dirty="0">
              <a:solidFill>
                <a:schemeClr val="accent1">
                  <a:lumMod val="50000"/>
                </a:schemeClr>
              </a:solidFill>
            </a:rPr>
            <a:t>Sentiment Analysis: Analyze sentiment in social media conversations to identify positive and negative trends and how they reflect on transactions.</a:t>
          </a:r>
          <a:endParaRPr lang="en-GB" dirty="0">
            <a:solidFill>
              <a:schemeClr val="accent1">
                <a:lumMod val="50000"/>
              </a:schemeClr>
            </a:solidFill>
          </a:endParaRPr>
        </a:p>
      </dgm:t>
    </dgm:pt>
    <dgm:pt modelId="{9D27F3CA-6626-475D-BF66-939797870EA2}" type="parTrans" cxnId="{528E0D3A-7B29-4246-A2AE-6DD2EAB44551}">
      <dgm:prSet/>
      <dgm:spPr/>
      <dgm:t>
        <a:bodyPr/>
        <a:lstStyle/>
        <a:p>
          <a:endParaRPr lang="en-GB"/>
        </a:p>
      </dgm:t>
    </dgm:pt>
    <dgm:pt modelId="{0223A0A9-F018-4C7E-8C8A-D8DF558E76B0}" type="sibTrans" cxnId="{528E0D3A-7B29-4246-A2AE-6DD2EAB44551}">
      <dgm:prSet/>
      <dgm:spPr/>
      <dgm:t>
        <a:bodyPr/>
        <a:lstStyle/>
        <a:p>
          <a:endParaRPr lang="en-GB"/>
        </a:p>
      </dgm:t>
    </dgm:pt>
    <dgm:pt modelId="{D3CAA277-087C-46CA-9B10-4821F26E02C9}" type="pres">
      <dgm:prSet presAssocID="{E75C8211-F547-4A24-BD21-87273B3FF753}" presName="linearFlow" presStyleCnt="0">
        <dgm:presLayoutVars>
          <dgm:dir/>
          <dgm:resizeHandles val="exact"/>
        </dgm:presLayoutVars>
      </dgm:prSet>
      <dgm:spPr/>
    </dgm:pt>
    <dgm:pt modelId="{F9C21805-4413-4A51-B11A-6B9D283D8B3F}" type="pres">
      <dgm:prSet presAssocID="{1611299B-2C37-485E-9E06-40115A0AF465}" presName="composite" presStyleCnt="0"/>
      <dgm:spPr/>
    </dgm:pt>
    <dgm:pt modelId="{3B962D7F-B9AD-4F19-AE29-24B0F21210E9}" type="pres">
      <dgm:prSet presAssocID="{1611299B-2C37-485E-9E06-40115A0AF465}" presName="imgShp" presStyleLbl="fgImgPlace1" presStyleIdx="0" presStyleCnt="5" custScaleX="277424" custLinFactX="-58841" custLinFactNeighborX="-100000" custLinFactNeighborY="-1735"/>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pt>
    <dgm:pt modelId="{E76AD222-55E2-4D22-819F-12F4130DAD08}" type="pres">
      <dgm:prSet presAssocID="{1611299B-2C37-485E-9E06-40115A0AF465}" presName="txShp" presStyleLbl="node1" presStyleIdx="0" presStyleCnt="5" custScaleY="154417">
        <dgm:presLayoutVars>
          <dgm:bulletEnabled val="1"/>
        </dgm:presLayoutVars>
      </dgm:prSet>
      <dgm:spPr/>
    </dgm:pt>
    <dgm:pt modelId="{FC102FDE-30AC-4B4F-B114-2640D28A3CC6}" type="pres">
      <dgm:prSet presAssocID="{7CDF7D8F-DD30-4844-873B-74AE3A379733}" presName="spacing" presStyleCnt="0"/>
      <dgm:spPr/>
    </dgm:pt>
    <dgm:pt modelId="{4D43E2DC-85B5-470B-9489-D9932B819335}" type="pres">
      <dgm:prSet presAssocID="{F79FFB44-DB4E-4E78-90A9-3063F29E4BAD}" presName="composite" presStyleCnt="0"/>
      <dgm:spPr/>
    </dgm:pt>
    <dgm:pt modelId="{78AC59D5-B7F4-4F5B-8BC5-B5E2D7CC2191}" type="pres">
      <dgm:prSet presAssocID="{F79FFB44-DB4E-4E78-90A9-3063F29E4BAD}" presName="imgShp" presStyleLbl="fgImgPlace1" presStyleIdx="1" presStyleCnt="5" custScaleX="161077" custScaleY="122887" custLinFactNeighborX="-78614" custLinFactNeighborY="1268"/>
      <dgm:spPr>
        <a:blipFill>
          <a:blip xmlns:r="http://schemas.openxmlformats.org/officeDocument/2006/relationships" r:embed="rId2">
            <a:extLst>
              <a:ext uri="{96DAC541-7B7A-43D3-8B79-37D633B846F1}">
                <asvg:svgBlip xmlns:asvg="http://schemas.microsoft.com/office/drawing/2016/SVG/main" r:embed="rId3"/>
              </a:ext>
            </a:extLst>
          </a:blip>
          <a:srcRect/>
          <a:stretch>
            <a:fillRect t="-34000" b="-34000"/>
          </a:stretch>
        </a:blipFill>
      </dgm:spPr>
    </dgm:pt>
    <dgm:pt modelId="{5CC38005-E551-43A4-95A8-FA643472AA43}" type="pres">
      <dgm:prSet presAssocID="{F79FFB44-DB4E-4E78-90A9-3063F29E4BAD}" presName="txShp" presStyleLbl="node1" presStyleIdx="1" presStyleCnt="5" custScaleY="76991" custLinFactNeighborX="2837" custLinFactNeighborY="-14738">
        <dgm:presLayoutVars>
          <dgm:bulletEnabled val="1"/>
        </dgm:presLayoutVars>
      </dgm:prSet>
      <dgm:spPr/>
    </dgm:pt>
    <dgm:pt modelId="{116D40F8-7802-4AE3-847F-85E736834815}" type="pres">
      <dgm:prSet presAssocID="{D20A6012-F655-43C3-A420-56550412D76C}" presName="spacing" presStyleCnt="0"/>
      <dgm:spPr/>
    </dgm:pt>
    <dgm:pt modelId="{9A8A91F6-A5FF-400E-A26C-90475ACAB938}" type="pres">
      <dgm:prSet presAssocID="{D413E007-D5EF-4612-ACDD-AFD347CBD4B8}" presName="composite" presStyleCnt="0"/>
      <dgm:spPr/>
    </dgm:pt>
    <dgm:pt modelId="{5A23EA82-212C-4432-BC22-ABDAD3BF1377}" type="pres">
      <dgm:prSet presAssocID="{D413E007-D5EF-4612-ACDD-AFD347CBD4B8}" presName="imgShp" presStyleLbl="fgImgPlace1" presStyleIdx="2" presStyleCnt="5" custScaleX="167145" custScaleY="122991" custLinFactNeighborX="-69629" custLinFactNeighborY="-1314"/>
      <dgm:spPr>
        <a:blipFill>
          <a:blip xmlns:r="http://schemas.openxmlformats.org/officeDocument/2006/relationships" r:embed="rId2">
            <a:extLst>
              <a:ext uri="{96DAC541-7B7A-43D3-8B79-37D633B846F1}">
                <asvg:svgBlip xmlns:asvg="http://schemas.microsoft.com/office/drawing/2016/SVG/main" r:embed="rId3"/>
              </a:ext>
            </a:extLst>
          </a:blip>
          <a:srcRect/>
          <a:stretch>
            <a:fillRect t="-34000" b="-34000"/>
          </a:stretch>
        </a:blipFill>
      </dgm:spPr>
    </dgm:pt>
    <dgm:pt modelId="{FC9B2CF2-05AE-48E7-9604-D2F25F71013F}" type="pres">
      <dgm:prSet presAssocID="{D413E007-D5EF-4612-ACDD-AFD347CBD4B8}" presName="txShp" presStyleLbl="node1" presStyleIdx="2" presStyleCnt="5" custScaleX="99941" custScaleY="72540" custLinFactNeighborX="2662" custLinFactNeighborY="-36930">
        <dgm:presLayoutVars>
          <dgm:bulletEnabled val="1"/>
        </dgm:presLayoutVars>
      </dgm:prSet>
      <dgm:spPr/>
    </dgm:pt>
    <dgm:pt modelId="{8B0E9CE2-BE0D-446A-8910-110DC4AB399F}" type="pres">
      <dgm:prSet presAssocID="{2C05FEC4-B1FA-49E8-999F-65CF8D6E575F}" presName="spacing" presStyleCnt="0"/>
      <dgm:spPr/>
    </dgm:pt>
    <dgm:pt modelId="{3C0AAA67-E054-4EB7-9E55-6197DB1D2D22}" type="pres">
      <dgm:prSet presAssocID="{D8B36880-93B6-476B-87D2-D2D89525898A}" presName="composite" presStyleCnt="0"/>
      <dgm:spPr/>
    </dgm:pt>
    <dgm:pt modelId="{D7937195-4C99-4E99-855F-12861C8A30CE}" type="pres">
      <dgm:prSet presAssocID="{D8B36880-93B6-476B-87D2-D2D89525898A}" presName="imgShp" presStyleLbl="fgImgPlace1" presStyleIdx="3" presStyleCnt="5" custScaleX="178257" custLinFactNeighborX="-77590"/>
      <dgm:spPr>
        <a:blipFill>
          <a:blip xmlns:r="http://schemas.openxmlformats.org/officeDocument/2006/relationships" r:embed="rId2">
            <a:extLst>
              <a:ext uri="{96DAC541-7B7A-43D3-8B79-37D633B846F1}">
                <asvg:svgBlip xmlns:asvg="http://schemas.microsoft.com/office/drawing/2016/SVG/main" r:embed="rId3"/>
              </a:ext>
            </a:extLst>
          </a:blip>
          <a:srcRect/>
          <a:stretch>
            <a:fillRect t="-34000" b="-34000"/>
          </a:stretch>
        </a:blipFill>
      </dgm:spPr>
    </dgm:pt>
    <dgm:pt modelId="{6A79707A-FA5A-4FC4-9ED6-6E69E4324A94}" type="pres">
      <dgm:prSet presAssocID="{D8B36880-93B6-476B-87D2-D2D89525898A}" presName="txShp" presStyleLbl="node1" presStyleIdx="3" presStyleCnt="5" custScaleX="98296" custScaleY="59839" custLinFactNeighborX="1959" custLinFactNeighborY="-52292">
        <dgm:presLayoutVars>
          <dgm:bulletEnabled val="1"/>
        </dgm:presLayoutVars>
      </dgm:prSet>
      <dgm:spPr/>
    </dgm:pt>
    <dgm:pt modelId="{B03B3177-D1FC-4B48-8333-4AA13E3EE7F7}" type="pres">
      <dgm:prSet presAssocID="{A2354690-3AA2-4EBB-A14C-60CDA4260DE9}" presName="spacing" presStyleCnt="0"/>
      <dgm:spPr/>
    </dgm:pt>
    <dgm:pt modelId="{78FEB396-94D8-4B16-900A-46D0C14270EA}" type="pres">
      <dgm:prSet presAssocID="{7B76A728-E1B7-4C28-B84E-9E5BBC6DA315}" presName="composite" presStyleCnt="0"/>
      <dgm:spPr/>
    </dgm:pt>
    <dgm:pt modelId="{125308EB-3B1C-4037-8C2C-4BC630E55991}" type="pres">
      <dgm:prSet presAssocID="{7B76A728-E1B7-4C28-B84E-9E5BBC6DA315}" presName="imgShp" presStyleLbl="fgImgPlace1" presStyleIdx="4" presStyleCnt="5" custScaleX="166071" custLinFactNeighborX="-81519" custLinFactNeighborY="-5994"/>
      <dgm:spPr>
        <a:blipFill>
          <a:blip xmlns:r="http://schemas.openxmlformats.org/officeDocument/2006/relationships" r:embed="rId2">
            <a:extLst>
              <a:ext uri="{96DAC541-7B7A-43D3-8B79-37D633B846F1}">
                <asvg:svgBlip xmlns:asvg="http://schemas.microsoft.com/office/drawing/2016/SVG/main" r:embed="rId3"/>
              </a:ext>
            </a:extLst>
          </a:blip>
          <a:srcRect/>
          <a:stretch>
            <a:fillRect t="-34000" b="-34000"/>
          </a:stretch>
        </a:blipFill>
      </dgm:spPr>
    </dgm:pt>
    <dgm:pt modelId="{2D6A1302-9302-4115-B739-619851E7EB74}" type="pres">
      <dgm:prSet presAssocID="{7B76A728-E1B7-4C28-B84E-9E5BBC6DA315}" presName="txShp" presStyleLbl="node1" presStyleIdx="4" presStyleCnt="5" custScaleY="68178" custLinFactNeighborX="2705" custLinFactNeighborY="-51822">
        <dgm:presLayoutVars>
          <dgm:bulletEnabled val="1"/>
        </dgm:presLayoutVars>
      </dgm:prSet>
      <dgm:spPr/>
    </dgm:pt>
  </dgm:ptLst>
  <dgm:cxnLst>
    <dgm:cxn modelId="{2F119A12-9181-4138-8461-65399AB41A56}" type="presOf" srcId="{F79FFB44-DB4E-4E78-90A9-3063F29E4BAD}" destId="{5CC38005-E551-43A4-95A8-FA643472AA43}" srcOrd="0" destOrd="0" presId="urn:microsoft.com/office/officeart/2005/8/layout/vList3"/>
    <dgm:cxn modelId="{5908F816-4C1C-4381-A961-9CF303BB3EE8}" srcId="{E75C8211-F547-4A24-BD21-87273B3FF753}" destId="{D8B36880-93B6-476B-87D2-D2D89525898A}" srcOrd="3" destOrd="0" parTransId="{CA211176-7753-4AB6-8340-9FAFCDF4DFAD}" sibTransId="{A2354690-3AA2-4EBB-A14C-60CDA4260DE9}"/>
    <dgm:cxn modelId="{2A908027-55E9-4E85-8751-01DC8C05C6D3}" type="presOf" srcId="{1611299B-2C37-485E-9E06-40115A0AF465}" destId="{E76AD222-55E2-4D22-819F-12F4130DAD08}" srcOrd="0" destOrd="0" presId="urn:microsoft.com/office/officeart/2005/8/layout/vList3"/>
    <dgm:cxn modelId="{528E0D3A-7B29-4246-A2AE-6DD2EAB44551}" srcId="{E75C8211-F547-4A24-BD21-87273B3FF753}" destId="{7B76A728-E1B7-4C28-B84E-9E5BBC6DA315}" srcOrd="4" destOrd="0" parTransId="{9D27F3CA-6626-475D-BF66-939797870EA2}" sibTransId="{0223A0A9-F018-4C7E-8C8A-D8DF558E76B0}"/>
    <dgm:cxn modelId="{8831605F-E90D-4969-949F-842F16BA6655}" type="presOf" srcId="{D8B36880-93B6-476B-87D2-D2D89525898A}" destId="{6A79707A-FA5A-4FC4-9ED6-6E69E4324A94}" srcOrd="0" destOrd="0" presId="urn:microsoft.com/office/officeart/2005/8/layout/vList3"/>
    <dgm:cxn modelId="{3DC5D173-A6D0-4CB2-9429-96B5E443CD78}" srcId="{E75C8211-F547-4A24-BD21-87273B3FF753}" destId="{F79FFB44-DB4E-4E78-90A9-3063F29E4BAD}" srcOrd="1" destOrd="0" parTransId="{62A66992-1D2C-4AA3-B0A1-40CDB7D00D6A}" sibTransId="{D20A6012-F655-43C3-A420-56550412D76C}"/>
    <dgm:cxn modelId="{3C66019D-4D86-4635-8A5A-7FFABE639D9E}" type="presOf" srcId="{D413E007-D5EF-4612-ACDD-AFD347CBD4B8}" destId="{FC9B2CF2-05AE-48E7-9604-D2F25F71013F}" srcOrd="0" destOrd="0" presId="urn:microsoft.com/office/officeart/2005/8/layout/vList3"/>
    <dgm:cxn modelId="{8002ECA0-67CD-4BEA-B306-1190FA531E61}" srcId="{E75C8211-F547-4A24-BD21-87273B3FF753}" destId="{1611299B-2C37-485E-9E06-40115A0AF465}" srcOrd="0" destOrd="0" parTransId="{AA8E8E11-C7AF-45E3-98D4-C2C34EF7A471}" sibTransId="{7CDF7D8F-DD30-4844-873B-74AE3A379733}"/>
    <dgm:cxn modelId="{DF2C8AA8-25E1-4B58-BF5F-68D8C5BC0DC9}" type="presOf" srcId="{7B76A728-E1B7-4C28-B84E-9E5BBC6DA315}" destId="{2D6A1302-9302-4115-B739-619851E7EB74}" srcOrd="0" destOrd="0" presId="urn:microsoft.com/office/officeart/2005/8/layout/vList3"/>
    <dgm:cxn modelId="{FCB866E0-C462-4824-B90B-E1CEE49ECFBD}" srcId="{E75C8211-F547-4A24-BD21-87273B3FF753}" destId="{D413E007-D5EF-4612-ACDD-AFD347CBD4B8}" srcOrd="2" destOrd="0" parTransId="{19755A3D-1C53-40C4-8CCA-2E57F5E2FA97}" sibTransId="{2C05FEC4-B1FA-49E8-999F-65CF8D6E575F}"/>
    <dgm:cxn modelId="{28212EEE-FC4B-4C2A-9A3E-E28E86407974}" type="presOf" srcId="{E75C8211-F547-4A24-BD21-87273B3FF753}" destId="{D3CAA277-087C-46CA-9B10-4821F26E02C9}" srcOrd="0" destOrd="0" presId="urn:microsoft.com/office/officeart/2005/8/layout/vList3"/>
    <dgm:cxn modelId="{00AF6CE6-904C-4C8A-976A-8C88435AF581}" type="presParOf" srcId="{D3CAA277-087C-46CA-9B10-4821F26E02C9}" destId="{F9C21805-4413-4A51-B11A-6B9D283D8B3F}" srcOrd="0" destOrd="0" presId="urn:microsoft.com/office/officeart/2005/8/layout/vList3"/>
    <dgm:cxn modelId="{126428DA-C4B5-4E07-9A82-6B833640C3FB}" type="presParOf" srcId="{F9C21805-4413-4A51-B11A-6B9D283D8B3F}" destId="{3B962D7F-B9AD-4F19-AE29-24B0F21210E9}" srcOrd="0" destOrd="0" presId="urn:microsoft.com/office/officeart/2005/8/layout/vList3"/>
    <dgm:cxn modelId="{9B23EE58-EDA5-4337-B549-5B408EE45588}" type="presParOf" srcId="{F9C21805-4413-4A51-B11A-6B9D283D8B3F}" destId="{E76AD222-55E2-4D22-819F-12F4130DAD08}" srcOrd="1" destOrd="0" presId="urn:microsoft.com/office/officeart/2005/8/layout/vList3"/>
    <dgm:cxn modelId="{3850F74A-4729-4356-9C0A-B5F4B4BC2AB3}" type="presParOf" srcId="{D3CAA277-087C-46CA-9B10-4821F26E02C9}" destId="{FC102FDE-30AC-4B4F-B114-2640D28A3CC6}" srcOrd="1" destOrd="0" presId="urn:microsoft.com/office/officeart/2005/8/layout/vList3"/>
    <dgm:cxn modelId="{0290E797-B69D-459F-B9CF-83B01B3EBE3B}" type="presParOf" srcId="{D3CAA277-087C-46CA-9B10-4821F26E02C9}" destId="{4D43E2DC-85B5-470B-9489-D9932B819335}" srcOrd="2" destOrd="0" presId="urn:microsoft.com/office/officeart/2005/8/layout/vList3"/>
    <dgm:cxn modelId="{1064CC9A-6BAD-486A-8215-F7C7B1CFDDDF}" type="presParOf" srcId="{4D43E2DC-85B5-470B-9489-D9932B819335}" destId="{78AC59D5-B7F4-4F5B-8BC5-B5E2D7CC2191}" srcOrd="0" destOrd="0" presId="urn:microsoft.com/office/officeart/2005/8/layout/vList3"/>
    <dgm:cxn modelId="{45376331-12A0-4254-B0EE-E52270DF62CD}" type="presParOf" srcId="{4D43E2DC-85B5-470B-9489-D9932B819335}" destId="{5CC38005-E551-43A4-95A8-FA643472AA43}" srcOrd="1" destOrd="0" presId="urn:microsoft.com/office/officeart/2005/8/layout/vList3"/>
    <dgm:cxn modelId="{5DE39AED-9091-4E80-9F32-16DF42232489}" type="presParOf" srcId="{D3CAA277-087C-46CA-9B10-4821F26E02C9}" destId="{116D40F8-7802-4AE3-847F-85E736834815}" srcOrd="3" destOrd="0" presId="urn:microsoft.com/office/officeart/2005/8/layout/vList3"/>
    <dgm:cxn modelId="{575ED1D4-713D-4675-B6C1-DADB5F53EF4F}" type="presParOf" srcId="{D3CAA277-087C-46CA-9B10-4821F26E02C9}" destId="{9A8A91F6-A5FF-400E-A26C-90475ACAB938}" srcOrd="4" destOrd="0" presId="urn:microsoft.com/office/officeart/2005/8/layout/vList3"/>
    <dgm:cxn modelId="{1EF2EC17-A954-4BA0-A42F-8846D970714E}" type="presParOf" srcId="{9A8A91F6-A5FF-400E-A26C-90475ACAB938}" destId="{5A23EA82-212C-4432-BC22-ABDAD3BF1377}" srcOrd="0" destOrd="0" presId="urn:microsoft.com/office/officeart/2005/8/layout/vList3"/>
    <dgm:cxn modelId="{4322954D-D377-46EF-9FC3-BB043CAF5EF2}" type="presParOf" srcId="{9A8A91F6-A5FF-400E-A26C-90475ACAB938}" destId="{FC9B2CF2-05AE-48E7-9604-D2F25F71013F}" srcOrd="1" destOrd="0" presId="urn:microsoft.com/office/officeart/2005/8/layout/vList3"/>
    <dgm:cxn modelId="{539169B6-A4F1-49D2-843E-903051C2196B}" type="presParOf" srcId="{D3CAA277-087C-46CA-9B10-4821F26E02C9}" destId="{8B0E9CE2-BE0D-446A-8910-110DC4AB399F}" srcOrd="5" destOrd="0" presId="urn:microsoft.com/office/officeart/2005/8/layout/vList3"/>
    <dgm:cxn modelId="{A0110A44-47F0-4332-9948-94844200A714}" type="presParOf" srcId="{D3CAA277-087C-46CA-9B10-4821F26E02C9}" destId="{3C0AAA67-E054-4EB7-9E55-6197DB1D2D22}" srcOrd="6" destOrd="0" presId="urn:microsoft.com/office/officeart/2005/8/layout/vList3"/>
    <dgm:cxn modelId="{FA6C1B38-770D-4EA0-8AFB-E1A03D348969}" type="presParOf" srcId="{3C0AAA67-E054-4EB7-9E55-6197DB1D2D22}" destId="{D7937195-4C99-4E99-855F-12861C8A30CE}" srcOrd="0" destOrd="0" presId="urn:microsoft.com/office/officeart/2005/8/layout/vList3"/>
    <dgm:cxn modelId="{042B2050-70C8-4CEE-8F26-6F65CD4BABD2}" type="presParOf" srcId="{3C0AAA67-E054-4EB7-9E55-6197DB1D2D22}" destId="{6A79707A-FA5A-4FC4-9ED6-6E69E4324A94}" srcOrd="1" destOrd="0" presId="urn:microsoft.com/office/officeart/2005/8/layout/vList3"/>
    <dgm:cxn modelId="{C7681E91-E47E-4C2D-B2D3-5594404E8F50}" type="presParOf" srcId="{D3CAA277-087C-46CA-9B10-4821F26E02C9}" destId="{B03B3177-D1FC-4B48-8333-4AA13E3EE7F7}" srcOrd="7" destOrd="0" presId="urn:microsoft.com/office/officeart/2005/8/layout/vList3"/>
    <dgm:cxn modelId="{C61C0305-7B8A-4B0A-AB5F-04C6D1052738}" type="presParOf" srcId="{D3CAA277-087C-46CA-9B10-4821F26E02C9}" destId="{78FEB396-94D8-4B16-900A-46D0C14270EA}" srcOrd="8" destOrd="0" presId="urn:microsoft.com/office/officeart/2005/8/layout/vList3"/>
    <dgm:cxn modelId="{006D7558-9AFE-418F-92B2-E96915782B4E}" type="presParOf" srcId="{78FEB396-94D8-4B16-900A-46D0C14270EA}" destId="{125308EB-3B1C-4037-8C2C-4BC630E55991}" srcOrd="0" destOrd="0" presId="urn:microsoft.com/office/officeart/2005/8/layout/vList3"/>
    <dgm:cxn modelId="{823A6658-7D99-477A-96AC-F2BFE738F4DF}" type="presParOf" srcId="{78FEB396-94D8-4B16-900A-46D0C14270EA}" destId="{2D6A1302-9302-4115-B739-619851E7EB74}" srcOrd="1" destOrd="0" presId="urn:microsoft.com/office/officeart/2005/8/layout/vList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E3E9B1-80E2-4033-87A2-5A3943179BD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15EFC15A-12FA-4314-8710-97A499DFBF7C}">
      <dgm:prSet/>
      <dgm:spPr/>
      <dgm:t>
        <a:bodyPr/>
        <a:lstStyle/>
        <a:p>
          <a:r>
            <a:rPr lang="en-GB" dirty="0">
              <a:solidFill>
                <a:schemeClr val="accent1">
                  <a:lumMod val="50000"/>
                </a:schemeClr>
              </a:solidFill>
            </a:rPr>
            <a:t>Across all social platform, the brand product is mentioned as often as our competitors:</a:t>
          </a:r>
          <a:endParaRPr lang="en-US" dirty="0">
            <a:solidFill>
              <a:schemeClr val="accent1">
                <a:lumMod val="50000"/>
              </a:schemeClr>
            </a:solidFill>
          </a:endParaRPr>
        </a:p>
      </dgm:t>
    </dgm:pt>
    <dgm:pt modelId="{0E950FD7-C3EA-49D6-8996-F89ACD6139D3}" type="parTrans" cxnId="{E1FB61EE-0371-4B67-AA09-7D07B78DE98B}">
      <dgm:prSet/>
      <dgm:spPr/>
      <dgm:t>
        <a:bodyPr/>
        <a:lstStyle/>
        <a:p>
          <a:endParaRPr lang="en-US"/>
        </a:p>
      </dgm:t>
    </dgm:pt>
    <dgm:pt modelId="{EB2F5EA8-E270-4CFA-BCCC-D8A0057DE98D}" type="sibTrans" cxnId="{E1FB61EE-0371-4B67-AA09-7D07B78DE98B}">
      <dgm:prSet/>
      <dgm:spPr/>
      <dgm:t>
        <a:bodyPr/>
        <a:lstStyle/>
        <a:p>
          <a:endParaRPr lang="en-US"/>
        </a:p>
      </dgm:t>
    </dgm:pt>
    <dgm:pt modelId="{1E8CB862-4F1C-42ED-A174-D17062E7ADA9}">
      <dgm:prSet/>
      <dgm:spPr/>
      <dgm:t>
        <a:bodyPr/>
        <a:lstStyle/>
        <a:p>
          <a:r>
            <a:rPr lang="en-GB" dirty="0">
              <a:solidFill>
                <a:schemeClr val="accent1">
                  <a:lumMod val="50000"/>
                </a:schemeClr>
              </a:solidFill>
            </a:rPr>
            <a:t>Over the last three years, negative sentiment has been over 4million:</a:t>
          </a:r>
          <a:endParaRPr lang="en-US" dirty="0">
            <a:solidFill>
              <a:schemeClr val="accent1">
                <a:lumMod val="50000"/>
              </a:schemeClr>
            </a:solidFill>
          </a:endParaRPr>
        </a:p>
      </dgm:t>
    </dgm:pt>
    <dgm:pt modelId="{43888C4D-89B4-4E19-B28D-5654FF857D7D}" type="parTrans" cxnId="{197D31D9-594D-47F8-AF77-276722B2E1F2}">
      <dgm:prSet/>
      <dgm:spPr/>
      <dgm:t>
        <a:bodyPr/>
        <a:lstStyle/>
        <a:p>
          <a:endParaRPr lang="en-US"/>
        </a:p>
      </dgm:t>
    </dgm:pt>
    <dgm:pt modelId="{5081FF13-8B1A-4F69-8130-2950956F64AE}" type="sibTrans" cxnId="{197D31D9-594D-47F8-AF77-276722B2E1F2}">
      <dgm:prSet/>
      <dgm:spPr/>
      <dgm:t>
        <a:bodyPr/>
        <a:lstStyle/>
        <a:p>
          <a:endParaRPr lang="en-US"/>
        </a:p>
      </dgm:t>
    </dgm:pt>
    <dgm:pt modelId="{B284BF03-E30F-4E9C-87F1-682A72946113}" type="pres">
      <dgm:prSet presAssocID="{1FE3E9B1-80E2-4033-87A2-5A3943179BDE}" presName="hierChild1" presStyleCnt="0">
        <dgm:presLayoutVars>
          <dgm:chPref val="1"/>
          <dgm:dir/>
          <dgm:animOne val="branch"/>
          <dgm:animLvl val="lvl"/>
          <dgm:resizeHandles/>
        </dgm:presLayoutVars>
      </dgm:prSet>
      <dgm:spPr/>
    </dgm:pt>
    <dgm:pt modelId="{A4752E7F-5BCB-4B88-800B-D5EF6B7F183B}" type="pres">
      <dgm:prSet presAssocID="{15EFC15A-12FA-4314-8710-97A499DFBF7C}" presName="hierRoot1" presStyleCnt="0"/>
      <dgm:spPr/>
    </dgm:pt>
    <dgm:pt modelId="{468958BF-7A69-48DA-9400-CAFC4D4B9BEE}" type="pres">
      <dgm:prSet presAssocID="{15EFC15A-12FA-4314-8710-97A499DFBF7C}" presName="composite" presStyleCnt="0"/>
      <dgm:spPr/>
    </dgm:pt>
    <dgm:pt modelId="{FC8E5CD1-D230-4129-A663-8A1062BC389E}" type="pres">
      <dgm:prSet presAssocID="{15EFC15A-12FA-4314-8710-97A499DFBF7C}" presName="background" presStyleLbl="node0" presStyleIdx="0" presStyleCnt="2"/>
      <dgm:spPr/>
    </dgm:pt>
    <dgm:pt modelId="{317389F1-C0A3-4FF8-9AEA-6818B170F81C}" type="pres">
      <dgm:prSet presAssocID="{15EFC15A-12FA-4314-8710-97A499DFBF7C}" presName="text" presStyleLbl="fgAcc0" presStyleIdx="0" presStyleCnt="2" custScaleX="40830" custScaleY="32962" custLinFactNeighborX="3442" custLinFactNeighborY="-35386">
        <dgm:presLayoutVars>
          <dgm:chPref val="3"/>
        </dgm:presLayoutVars>
      </dgm:prSet>
      <dgm:spPr/>
    </dgm:pt>
    <dgm:pt modelId="{15408C67-2B9F-4F9F-9405-0C7E674ACACC}" type="pres">
      <dgm:prSet presAssocID="{15EFC15A-12FA-4314-8710-97A499DFBF7C}" presName="hierChild2" presStyleCnt="0"/>
      <dgm:spPr/>
    </dgm:pt>
    <dgm:pt modelId="{0C5CBD9B-8253-4C52-9D91-0C2EEE767B0B}" type="pres">
      <dgm:prSet presAssocID="{1E8CB862-4F1C-42ED-A174-D17062E7ADA9}" presName="hierRoot1" presStyleCnt="0"/>
      <dgm:spPr/>
    </dgm:pt>
    <dgm:pt modelId="{AFC19E40-9778-47EB-BD45-CA99E34C5CC8}" type="pres">
      <dgm:prSet presAssocID="{1E8CB862-4F1C-42ED-A174-D17062E7ADA9}" presName="composite" presStyleCnt="0"/>
      <dgm:spPr/>
    </dgm:pt>
    <dgm:pt modelId="{B184A3F8-5BF0-49B3-B9B9-FC12F06EDF26}" type="pres">
      <dgm:prSet presAssocID="{1E8CB862-4F1C-42ED-A174-D17062E7ADA9}" presName="background" presStyleLbl="node0" presStyleIdx="1" presStyleCnt="2"/>
      <dgm:spPr/>
    </dgm:pt>
    <dgm:pt modelId="{DFBEA4C4-CDEC-47F8-8DF9-D4F928AD5764}" type="pres">
      <dgm:prSet presAssocID="{1E8CB862-4F1C-42ED-A174-D17062E7ADA9}" presName="text" presStyleLbl="fgAcc0" presStyleIdx="1" presStyleCnt="2" custScaleX="16126" custScaleY="35586" custLinFactNeighborX="-35943" custLinFactNeighborY="33137">
        <dgm:presLayoutVars>
          <dgm:chPref val="3"/>
        </dgm:presLayoutVars>
      </dgm:prSet>
      <dgm:spPr/>
    </dgm:pt>
    <dgm:pt modelId="{EB36BD23-2543-4138-8B1E-27410A3F466B}" type="pres">
      <dgm:prSet presAssocID="{1E8CB862-4F1C-42ED-A174-D17062E7ADA9}" presName="hierChild2" presStyleCnt="0"/>
      <dgm:spPr/>
    </dgm:pt>
  </dgm:ptLst>
  <dgm:cxnLst>
    <dgm:cxn modelId="{527CBB09-EC72-4AB8-B979-AB6CB8922F77}" type="presOf" srcId="{15EFC15A-12FA-4314-8710-97A499DFBF7C}" destId="{317389F1-C0A3-4FF8-9AEA-6818B170F81C}" srcOrd="0" destOrd="0" presId="urn:microsoft.com/office/officeart/2005/8/layout/hierarchy1"/>
    <dgm:cxn modelId="{2F8C7F7B-6C52-4693-BCFB-864F5DBA375C}" type="presOf" srcId="{1FE3E9B1-80E2-4033-87A2-5A3943179BDE}" destId="{B284BF03-E30F-4E9C-87F1-682A72946113}" srcOrd="0" destOrd="0" presId="urn:microsoft.com/office/officeart/2005/8/layout/hierarchy1"/>
    <dgm:cxn modelId="{197D31D9-594D-47F8-AF77-276722B2E1F2}" srcId="{1FE3E9B1-80E2-4033-87A2-5A3943179BDE}" destId="{1E8CB862-4F1C-42ED-A174-D17062E7ADA9}" srcOrd="1" destOrd="0" parTransId="{43888C4D-89B4-4E19-B28D-5654FF857D7D}" sibTransId="{5081FF13-8B1A-4F69-8130-2950956F64AE}"/>
    <dgm:cxn modelId="{E1FB61EE-0371-4B67-AA09-7D07B78DE98B}" srcId="{1FE3E9B1-80E2-4033-87A2-5A3943179BDE}" destId="{15EFC15A-12FA-4314-8710-97A499DFBF7C}" srcOrd="0" destOrd="0" parTransId="{0E950FD7-C3EA-49D6-8996-F89ACD6139D3}" sibTransId="{EB2F5EA8-E270-4CFA-BCCC-D8A0057DE98D}"/>
    <dgm:cxn modelId="{4AA372F5-0FB6-4A49-AC20-B6D216D2B124}" type="presOf" srcId="{1E8CB862-4F1C-42ED-A174-D17062E7ADA9}" destId="{DFBEA4C4-CDEC-47F8-8DF9-D4F928AD5764}" srcOrd="0" destOrd="0" presId="urn:microsoft.com/office/officeart/2005/8/layout/hierarchy1"/>
    <dgm:cxn modelId="{7A8EC038-7AC2-4BEB-9743-190779385B63}" type="presParOf" srcId="{B284BF03-E30F-4E9C-87F1-682A72946113}" destId="{A4752E7F-5BCB-4B88-800B-D5EF6B7F183B}" srcOrd="0" destOrd="0" presId="urn:microsoft.com/office/officeart/2005/8/layout/hierarchy1"/>
    <dgm:cxn modelId="{E90E44AA-44AA-4662-BEAD-3B2FB4568C27}" type="presParOf" srcId="{A4752E7F-5BCB-4B88-800B-D5EF6B7F183B}" destId="{468958BF-7A69-48DA-9400-CAFC4D4B9BEE}" srcOrd="0" destOrd="0" presId="urn:microsoft.com/office/officeart/2005/8/layout/hierarchy1"/>
    <dgm:cxn modelId="{AEF40F3A-733C-4DD0-A1B2-90D7BB588335}" type="presParOf" srcId="{468958BF-7A69-48DA-9400-CAFC4D4B9BEE}" destId="{FC8E5CD1-D230-4129-A663-8A1062BC389E}" srcOrd="0" destOrd="0" presId="urn:microsoft.com/office/officeart/2005/8/layout/hierarchy1"/>
    <dgm:cxn modelId="{F94CA47A-4D30-4141-A6B3-0D3454C260DE}" type="presParOf" srcId="{468958BF-7A69-48DA-9400-CAFC4D4B9BEE}" destId="{317389F1-C0A3-4FF8-9AEA-6818B170F81C}" srcOrd="1" destOrd="0" presId="urn:microsoft.com/office/officeart/2005/8/layout/hierarchy1"/>
    <dgm:cxn modelId="{4A7CCF5A-E2FA-4E5D-B854-DDF8C810A9FC}" type="presParOf" srcId="{A4752E7F-5BCB-4B88-800B-D5EF6B7F183B}" destId="{15408C67-2B9F-4F9F-9405-0C7E674ACACC}" srcOrd="1" destOrd="0" presId="urn:microsoft.com/office/officeart/2005/8/layout/hierarchy1"/>
    <dgm:cxn modelId="{0A513DE2-2ACA-4BF5-8078-FF7AA552D4F1}" type="presParOf" srcId="{B284BF03-E30F-4E9C-87F1-682A72946113}" destId="{0C5CBD9B-8253-4C52-9D91-0C2EEE767B0B}" srcOrd="1" destOrd="0" presId="urn:microsoft.com/office/officeart/2005/8/layout/hierarchy1"/>
    <dgm:cxn modelId="{350A017B-92DC-4C98-AADB-90FD2D8715F5}" type="presParOf" srcId="{0C5CBD9B-8253-4C52-9D91-0C2EEE767B0B}" destId="{AFC19E40-9778-47EB-BD45-CA99E34C5CC8}" srcOrd="0" destOrd="0" presId="urn:microsoft.com/office/officeart/2005/8/layout/hierarchy1"/>
    <dgm:cxn modelId="{8EBAA92C-4A2E-492D-AC1A-36F6C85F8C8D}" type="presParOf" srcId="{AFC19E40-9778-47EB-BD45-CA99E34C5CC8}" destId="{B184A3F8-5BF0-49B3-B9B9-FC12F06EDF26}" srcOrd="0" destOrd="0" presId="urn:microsoft.com/office/officeart/2005/8/layout/hierarchy1"/>
    <dgm:cxn modelId="{0DB8E622-3BD8-4233-9DDA-4DCAA8883BD2}" type="presParOf" srcId="{AFC19E40-9778-47EB-BD45-CA99E34C5CC8}" destId="{DFBEA4C4-CDEC-47F8-8DF9-D4F928AD5764}" srcOrd="1" destOrd="0" presId="urn:microsoft.com/office/officeart/2005/8/layout/hierarchy1"/>
    <dgm:cxn modelId="{90F2F146-4F61-4CCE-8E58-4F3E65CE9871}" type="presParOf" srcId="{0C5CBD9B-8253-4C52-9D91-0C2EEE767B0B}" destId="{EB36BD23-2543-4138-8B1E-27410A3F466B}"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48F487-3D76-4651-9B34-EF963D1F6A14}">
      <dsp:nvSpPr>
        <dsp:cNvPr id="0" name=""/>
        <dsp:cNvSpPr/>
      </dsp:nvSpPr>
      <dsp:spPr>
        <a:xfrm>
          <a:off x="3486" y="0"/>
          <a:ext cx="2718497" cy="6297283"/>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accent1">
                  <a:lumMod val="50000"/>
                </a:schemeClr>
              </a:solidFill>
            </a:rPr>
            <a:t>This data presentation is for AfriTech Electronics Ltd, a U.S.-based company. AfriTech is a leading name in the global consumer electronics industry, known for its innovation in smartphones, tablets, and wearable technology.</a:t>
          </a:r>
          <a:endParaRPr lang="en-GB" sz="1600" kern="1200" dirty="0">
            <a:solidFill>
              <a:schemeClr val="accent1">
                <a:lumMod val="50000"/>
              </a:schemeClr>
            </a:solidFill>
          </a:endParaRPr>
        </a:p>
      </dsp:txBody>
      <dsp:txXfrm>
        <a:off x="3486" y="2518913"/>
        <a:ext cx="2718497" cy="2518913"/>
      </dsp:txXfrm>
    </dsp:sp>
    <dsp:sp modelId="{FE28106B-F163-49AA-BBF5-F8E3CB31703B}">
      <dsp:nvSpPr>
        <dsp:cNvPr id="0" name=""/>
        <dsp:cNvSpPr/>
      </dsp:nvSpPr>
      <dsp:spPr>
        <a:xfrm>
          <a:off x="314237" y="377836"/>
          <a:ext cx="2096995" cy="2096995"/>
        </a:xfrm>
        <a:prstGeom prst="ellipse">
          <a:avLst/>
        </a:prstGeom>
        <a:blipFill dpi="0" rotWithShape="1">
          <a:blip xmlns:r="http://schemas.openxmlformats.org/officeDocument/2006/relationships" r:embed="rId1">
            <a:extLst>
              <a:ext uri="{96DAC541-7B7A-43D3-8B79-37D633B846F1}">
                <asvg:svgBlip xmlns:asvg="http://schemas.microsoft.com/office/drawing/2016/SVG/main" r:embed="rId2"/>
              </a:ext>
            </a:extLst>
          </a:blip>
          <a:srcRect/>
          <a:tile tx="0" ty="0" sx="100000" sy="100000" flip="none" algn="tl"/>
        </a:blipFill>
        <a:ln>
          <a:noFill/>
        </a:ln>
        <a:effectLst>
          <a:outerShdw blurRad="38100" dist="254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E0313080-6199-4B50-823E-2F39B7927AC5}">
      <dsp:nvSpPr>
        <dsp:cNvPr id="0" name=""/>
        <dsp:cNvSpPr/>
      </dsp:nvSpPr>
      <dsp:spPr>
        <a:xfrm>
          <a:off x="2794339" y="0"/>
          <a:ext cx="2411854" cy="6297283"/>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accent1">
                  <a:lumMod val="50000"/>
                </a:schemeClr>
              </a:solidFill>
            </a:rPr>
            <a:t>AfriTech has experienced steady growth, now employing 200 staff members. In 2022, the company reported a strong annual revenue of $2 million.</a:t>
          </a:r>
          <a:endParaRPr lang="en-GB" sz="1600" kern="1200" dirty="0">
            <a:solidFill>
              <a:schemeClr val="accent1">
                <a:lumMod val="50000"/>
              </a:schemeClr>
            </a:solidFill>
          </a:endParaRPr>
        </a:p>
      </dsp:txBody>
      <dsp:txXfrm>
        <a:off x="2794339" y="2518913"/>
        <a:ext cx="2411854" cy="2518913"/>
      </dsp:txXfrm>
    </dsp:sp>
    <dsp:sp modelId="{B5DA44EB-2029-4FC7-9B10-290FDBA884F3}">
      <dsp:nvSpPr>
        <dsp:cNvPr id="0" name=""/>
        <dsp:cNvSpPr/>
      </dsp:nvSpPr>
      <dsp:spPr>
        <a:xfrm>
          <a:off x="2951769" y="377836"/>
          <a:ext cx="2096995" cy="209699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a:ln>
          <a:noFill/>
        </a:ln>
        <a:effectLst>
          <a:outerShdw blurRad="38100" dist="254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05E3E3B7-6CEA-41C2-9D93-A7A7F93DFF6F}">
      <dsp:nvSpPr>
        <dsp:cNvPr id="0" name=""/>
        <dsp:cNvSpPr/>
      </dsp:nvSpPr>
      <dsp:spPr>
        <a:xfrm>
          <a:off x="5278549" y="0"/>
          <a:ext cx="2411854" cy="6297283"/>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accent1">
                  <a:lumMod val="50000"/>
                </a:schemeClr>
              </a:solidFill>
            </a:rPr>
            <a:t>Despite the above achievements, the company is not immune to problems.  In recent years, AfriTech has been facing the following problems:</a:t>
          </a:r>
          <a:endParaRPr lang="en-GB" sz="1600" kern="1200" dirty="0">
            <a:solidFill>
              <a:schemeClr val="accent1">
                <a:lumMod val="50000"/>
              </a:schemeClr>
            </a:solidFill>
          </a:endParaRPr>
        </a:p>
      </dsp:txBody>
      <dsp:txXfrm>
        <a:off x="5278549" y="2518913"/>
        <a:ext cx="2411854" cy="2518913"/>
      </dsp:txXfrm>
    </dsp:sp>
    <dsp:sp modelId="{B34D7157-0405-458A-B0C9-CBF44CFA8723}">
      <dsp:nvSpPr>
        <dsp:cNvPr id="0" name=""/>
        <dsp:cNvSpPr/>
      </dsp:nvSpPr>
      <dsp:spPr>
        <a:xfrm>
          <a:off x="5435979" y="377836"/>
          <a:ext cx="2096995" cy="2096995"/>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a:noFill/>
        </a:ln>
        <a:effectLst>
          <a:outerShdw blurRad="38100" dist="254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5FE73E8A-D4E7-4DAD-A85D-D1B24FE11A67}">
      <dsp:nvSpPr>
        <dsp:cNvPr id="0" name=""/>
        <dsp:cNvSpPr/>
      </dsp:nvSpPr>
      <dsp:spPr>
        <a:xfrm>
          <a:off x="307755" y="5037826"/>
          <a:ext cx="7078379" cy="944592"/>
        </a:xfrm>
        <a:prstGeom prst="leftRightArrow">
          <a:avLst/>
        </a:prstGeom>
        <a:solidFill>
          <a:schemeClr val="accent1">
            <a:tint val="60000"/>
            <a:hueOff val="0"/>
            <a:satOff val="0"/>
            <a:lumOff val="0"/>
            <a:alphaOff val="0"/>
          </a:schemeClr>
        </a:solidFill>
        <a:ln>
          <a:noFill/>
        </a:ln>
        <a:effectLst>
          <a:outerShdw blurRad="50800" dist="38100" dir="5400000" rotWithShape="0">
            <a:srgbClr val="000000">
              <a:alpha val="35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73340A-5C2D-454D-97C2-F4920A8228AE}">
      <dsp:nvSpPr>
        <dsp:cNvPr id="0" name=""/>
        <dsp:cNvSpPr/>
      </dsp:nvSpPr>
      <dsp:spPr>
        <a:xfrm>
          <a:off x="132891" y="828536"/>
          <a:ext cx="1294911" cy="1294911"/>
        </a:xfrm>
        <a:prstGeom prst="ellipse">
          <a:avLst/>
        </a:prstGeom>
        <a:gradFill rotWithShape="0">
          <a:gsLst>
            <a:gs pos="0">
              <a:schemeClr val="accent1">
                <a:tint val="40000"/>
                <a:hueOff val="0"/>
                <a:satOff val="0"/>
                <a:lumOff val="0"/>
                <a:alphaOff val="0"/>
                <a:tint val="96000"/>
                <a:lumMod val="100000"/>
              </a:schemeClr>
            </a:gs>
            <a:gs pos="78000">
              <a:schemeClr val="accent1">
                <a:tint val="40000"/>
                <a:hueOff val="0"/>
                <a:satOff val="0"/>
                <a:lumOff val="0"/>
                <a:alphaOff val="0"/>
                <a:shade val="94000"/>
                <a:lumMod val="94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C04B9-25F7-4455-84DF-C20F3A9326A9}">
      <dsp:nvSpPr>
        <dsp:cNvPr id="0" name=""/>
        <dsp:cNvSpPr/>
      </dsp:nvSpPr>
      <dsp:spPr>
        <a:xfrm>
          <a:off x="404822" y="1100468"/>
          <a:ext cx="751048" cy="751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C3503BB-0D91-4BFC-A305-316ADF3E02AA}">
      <dsp:nvSpPr>
        <dsp:cNvPr id="0" name=""/>
        <dsp:cNvSpPr/>
      </dsp:nvSpPr>
      <dsp:spPr>
        <a:xfrm>
          <a:off x="1705283" y="828536"/>
          <a:ext cx="3052291" cy="1294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GB" sz="1600" kern="1200" dirty="0">
              <a:solidFill>
                <a:schemeClr val="accent1">
                  <a:lumMod val="50000"/>
                </a:schemeClr>
              </a:solidFill>
            </a:rPr>
            <a:t>1. </a:t>
          </a:r>
          <a:r>
            <a:rPr lang="en-GB" sz="1600" b="1" u="sng" kern="1200" dirty="0">
              <a:solidFill>
                <a:schemeClr val="accent1">
                  <a:lumMod val="50000"/>
                </a:schemeClr>
              </a:solidFill>
            </a:rPr>
            <a:t>Customer Complaints</a:t>
          </a:r>
          <a:r>
            <a:rPr lang="en-GB" sz="1600" kern="1200" dirty="0">
              <a:solidFill>
                <a:schemeClr val="accent1">
                  <a:lumMod val="50000"/>
                </a:schemeClr>
              </a:solidFill>
            </a:rPr>
            <a:t>: Complaints related to product defects, delays in customer support response, and billing issues have been rising, leading to a drop in customer satisfaction.</a:t>
          </a:r>
        </a:p>
      </dsp:txBody>
      <dsp:txXfrm>
        <a:off x="1705283" y="828536"/>
        <a:ext cx="3052291" cy="1294911"/>
      </dsp:txXfrm>
    </dsp:sp>
    <dsp:sp modelId="{25DF759D-85C6-4923-A08A-2B8FB6D7F025}">
      <dsp:nvSpPr>
        <dsp:cNvPr id="0" name=""/>
        <dsp:cNvSpPr/>
      </dsp:nvSpPr>
      <dsp:spPr>
        <a:xfrm>
          <a:off x="5289413" y="828536"/>
          <a:ext cx="1294911" cy="1294911"/>
        </a:xfrm>
        <a:prstGeom prst="ellipse">
          <a:avLst/>
        </a:prstGeom>
        <a:gradFill rotWithShape="0">
          <a:gsLst>
            <a:gs pos="0">
              <a:schemeClr val="accent1">
                <a:tint val="40000"/>
                <a:hueOff val="0"/>
                <a:satOff val="0"/>
                <a:lumOff val="0"/>
                <a:alphaOff val="0"/>
                <a:tint val="96000"/>
                <a:lumMod val="100000"/>
              </a:schemeClr>
            </a:gs>
            <a:gs pos="78000">
              <a:schemeClr val="accent1">
                <a:tint val="40000"/>
                <a:hueOff val="0"/>
                <a:satOff val="0"/>
                <a:lumOff val="0"/>
                <a:alphaOff val="0"/>
                <a:shade val="94000"/>
                <a:lumMod val="94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5134E568-1C47-420B-936C-5C70295C293A}">
      <dsp:nvSpPr>
        <dsp:cNvPr id="0" name=""/>
        <dsp:cNvSpPr/>
      </dsp:nvSpPr>
      <dsp:spPr>
        <a:xfrm>
          <a:off x="5561345" y="1100468"/>
          <a:ext cx="751048" cy="751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F145407-6F5D-4CC8-813C-2464B2AA0A6B}">
      <dsp:nvSpPr>
        <dsp:cNvPr id="0" name=""/>
        <dsp:cNvSpPr/>
      </dsp:nvSpPr>
      <dsp:spPr>
        <a:xfrm>
          <a:off x="6861806" y="828536"/>
          <a:ext cx="3052291" cy="1294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GB" sz="1600" kern="1200" dirty="0">
              <a:solidFill>
                <a:schemeClr val="accent1">
                  <a:lumMod val="50000"/>
                </a:schemeClr>
              </a:solidFill>
            </a:rPr>
            <a:t>2. </a:t>
          </a:r>
          <a:r>
            <a:rPr lang="en-GB" sz="1600" b="1" u="sng" kern="1200" dirty="0">
              <a:solidFill>
                <a:schemeClr val="accent1">
                  <a:lumMod val="50000"/>
                </a:schemeClr>
              </a:solidFill>
            </a:rPr>
            <a:t>Product Recalls</a:t>
          </a:r>
          <a:r>
            <a:rPr lang="en-GB" sz="1600" kern="1200" dirty="0">
              <a:solidFill>
                <a:schemeClr val="accent1">
                  <a:lumMod val="50000"/>
                </a:schemeClr>
              </a:solidFill>
            </a:rPr>
            <a:t>: Recent product recalls have received significant media attention, causing panic among customers and stakeholders.</a:t>
          </a:r>
        </a:p>
      </dsp:txBody>
      <dsp:txXfrm>
        <a:off x="6861806" y="828536"/>
        <a:ext cx="3052291" cy="1294911"/>
      </dsp:txXfrm>
    </dsp:sp>
    <dsp:sp modelId="{6B5889AB-1BAA-4D64-ABEC-BF063F2D6BFB}">
      <dsp:nvSpPr>
        <dsp:cNvPr id="0" name=""/>
        <dsp:cNvSpPr/>
      </dsp:nvSpPr>
      <dsp:spPr>
        <a:xfrm>
          <a:off x="132891" y="2993294"/>
          <a:ext cx="1294911" cy="1294911"/>
        </a:xfrm>
        <a:prstGeom prst="ellipse">
          <a:avLst/>
        </a:prstGeom>
        <a:gradFill rotWithShape="0">
          <a:gsLst>
            <a:gs pos="0">
              <a:schemeClr val="accent1">
                <a:tint val="40000"/>
                <a:hueOff val="0"/>
                <a:satOff val="0"/>
                <a:lumOff val="0"/>
                <a:alphaOff val="0"/>
                <a:tint val="96000"/>
                <a:lumMod val="100000"/>
              </a:schemeClr>
            </a:gs>
            <a:gs pos="78000">
              <a:schemeClr val="accent1">
                <a:tint val="40000"/>
                <a:hueOff val="0"/>
                <a:satOff val="0"/>
                <a:lumOff val="0"/>
                <a:alphaOff val="0"/>
                <a:shade val="94000"/>
                <a:lumMod val="94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FA5264B3-23B9-4A77-A8D4-E753348ADBA3}">
      <dsp:nvSpPr>
        <dsp:cNvPr id="0" name=""/>
        <dsp:cNvSpPr/>
      </dsp:nvSpPr>
      <dsp:spPr>
        <a:xfrm>
          <a:off x="404822" y="3265226"/>
          <a:ext cx="751048" cy="751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19A958B-F204-4321-8F5A-D423DE43B402}">
      <dsp:nvSpPr>
        <dsp:cNvPr id="0" name=""/>
        <dsp:cNvSpPr/>
      </dsp:nvSpPr>
      <dsp:spPr>
        <a:xfrm>
          <a:off x="1786322" y="3449712"/>
          <a:ext cx="3052291" cy="1294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GB" sz="1600" kern="1200" dirty="0">
              <a:solidFill>
                <a:schemeClr val="accent1">
                  <a:lumMod val="50000"/>
                </a:schemeClr>
              </a:solidFill>
            </a:rPr>
            <a:t>3. </a:t>
          </a:r>
          <a:r>
            <a:rPr lang="en-GB" sz="1600" b="1" u="sng" kern="1200" dirty="0">
              <a:solidFill>
                <a:schemeClr val="accent1">
                  <a:lumMod val="50000"/>
                </a:schemeClr>
              </a:solidFill>
            </a:rPr>
            <a:t>Negative Social Media Buzz</a:t>
          </a:r>
          <a:r>
            <a:rPr lang="en-GB" sz="1600" kern="1200" dirty="0">
              <a:solidFill>
                <a:schemeClr val="accent1">
                  <a:lumMod val="50000"/>
                </a:schemeClr>
              </a:solidFill>
            </a:rPr>
            <a:t>: The above factors have led to the company experiencing a surge in negative social media conversations about its products and customer service. These conversations are damaging its brand image.</a:t>
          </a:r>
        </a:p>
      </dsp:txBody>
      <dsp:txXfrm>
        <a:off x="1786322" y="3449712"/>
        <a:ext cx="3052291" cy="1294911"/>
      </dsp:txXfrm>
    </dsp:sp>
    <dsp:sp modelId="{EF0EDB75-096F-4417-A276-0CB3C2D5AE11}">
      <dsp:nvSpPr>
        <dsp:cNvPr id="0" name=""/>
        <dsp:cNvSpPr/>
      </dsp:nvSpPr>
      <dsp:spPr>
        <a:xfrm>
          <a:off x="5289413" y="2993294"/>
          <a:ext cx="1294911" cy="1294911"/>
        </a:xfrm>
        <a:prstGeom prst="ellipse">
          <a:avLst/>
        </a:prstGeom>
        <a:gradFill rotWithShape="0">
          <a:gsLst>
            <a:gs pos="0">
              <a:schemeClr val="accent1">
                <a:tint val="40000"/>
                <a:hueOff val="0"/>
                <a:satOff val="0"/>
                <a:lumOff val="0"/>
                <a:alphaOff val="0"/>
                <a:tint val="96000"/>
                <a:lumMod val="100000"/>
              </a:schemeClr>
            </a:gs>
            <a:gs pos="78000">
              <a:schemeClr val="accent1">
                <a:tint val="40000"/>
                <a:hueOff val="0"/>
                <a:satOff val="0"/>
                <a:lumOff val="0"/>
                <a:alphaOff val="0"/>
                <a:shade val="94000"/>
                <a:lumMod val="94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B8949DEB-03B3-402B-B927-91AB0683EFA2}">
      <dsp:nvSpPr>
        <dsp:cNvPr id="0" name=""/>
        <dsp:cNvSpPr/>
      </dsp:nvSpPr>
      <dsp:spPr>
        <a:xfrm>
          <a:off x="5561345" y="3265226"/>
          <a:ext cx="751048" cy="7510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D9388E2-701E-4398-BCB7-9F0B72AFCEC0}">
      <dsp:nvSpPr>
        <dsp:cNvPr id="0" name=""/>
        <dsp:cNvSpPr/>
      </dsp:nvSpPr>
      <dsp:spPr>
        <a:xfrm>
          <a:off x="6861806" y="2993294"/>
          <a:ext cx="3052291" cy="1294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GB" sz="1600" kern="1200" dirty="0">
              <a:solidFill>
                <a:schemeClr val="accent1">
                  <a:lumMod val="50000"/>
                </a:schemeClr>
              </a:solidFill>
            </a:rPr>
            <a:t>4. </a:t>
          </a:r>
          <a:r>
            <a:rPr lang="en-GB" sz="1600" b="1" u="sng" kern="1200" dirty="0">
              <a:solidFill>
                <a:schemeClr val="accent1">
                  <a:lumMod val="50000"/>
                </a:schemeClr>
              </a:solidFill>
            </a:rPr>
            <a:t>Competitive Pressure</a:t>
          </a:r>
          <a:r>
            <a:rPr lang="en-GB" sz="1600" kern="1200" dirty="0">
              <a:solidFill>
                <a:schemeClr val="accent1">
                  <a:lumMod val="50000"/>
                </a:schemeClr>
              </a:solidFill>
            </a:rPr>
            <a:t>: Rivals are gaining market share by exploiting </a:t>
          </a:r>
          <a:r>
            <a:rPr lang="en-GB" sz="1600" kern="1200" dirty="0" err="1">
              <a:solidFill>
                <a:schemeClr val="accent1">
                  <a:lumMod val="50000"/>
                </a:schemeClr>
              </a:solidFill>
            </a:rPr>
            <a:t>Afritech’s</a:t>
          </a:r>
          <a:r>
            <a:rPr lang="en-GB" sz="1600" kern="1200" dirty="0">
              <a:solidFill>
                <a:schemeClr val="accent1">
                  <a:lumMod val="50000"/>
                </a:schemeClr>
              </a:solidFill>
            </a:rPr>
            <a:t> reputation challenges.</a:t>
          </a:r>
        </a:p>
      </dsp:txBody>
      <dsp:txXfrm>
        <a:off x="6861806" y="2993294"/>
        <a:ext cx="3052291" cy="12949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6AD222-55E2-4D22-819F-12F4130DAD08}">
      <dsp:nvSpPr>
        <dsp:cNvPr id="0" name=""/>
        <dsp:cNvSpPr/>
      </dsp:nvSpPr>
      <dsp:spPr>
        <a:xfrm rot="10800000">
          <a:off x="2312260" y="968"/>
          <a:ext cx="7118789" cy="1155927"/>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101" tIns="49530" rIns="92456" bIns="49530" numCol="1" spcCol="1270" anchor="ctr" anchorCtr="0">
          <a:noAutofit/>
        </a:bodyPr>
        <a:lstStyle/>
        <a:p>
          <a:pPr marL="0" lvl="0" indent="0" algn="ctr" defTabSz="577850">
            <a:lnSpc>
              <a:spcPct val="90000"/>
            </a:lnSpc>
            <a:spcBef>
              <a:spcPct val="0"/>
            </a:spcBef>
            <a:spcAft>
              <a:spcPct val="35000"/>
            </a:spcAft>
            <a:buNone/>
          </a:pPr>
          <a:r>
            <a:rPr lang="en-GB" sz="1300" kern="1200" dirty="0">
              <a:solidFill>
                <a:schemeClr val="accent1">
                  <a:lumMod val="50000"/>
                </a:schemeClr>
              </a:solidFill>
            </a:rPr>
            <a:t>Brand reputation is vital in this industry, and social media heavily shapes public perception. This project aims to address that influence by the following actions:</a:t>
          </a:r>
        </a:p>
      </dsp:txBody>
      <dsp:txXfrm rot="10800000">
        <a:off x="2601242" y="968"/>
        <a:ext cx="6829807" cy="1155927"/>
      </dsp:txXfrm>
    </dsp:sp>
    <dsp:sp modelId="{3B962D7F-B9AD-4F19-AE29-24B0F21210E9}">
      <dsp:nvSpPr>
        <dsp:cNvPr id="0" name=""/>
        <dsp:cNvSpPr/>
      </dsp:nvSpPr>
      <dsp:spPr>
        <a:xfrm>
          <a:off x="84852" y="191656"/>
          <a:ext cx="2076727" cy="74857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C38005-E551-43A4-95A8-FA643472AA43}">
      <dsp:nvSpPr>
        <dsp:cNvPr id="0" name=""/>
        <dsp:cNvSpPr/>
      </dsp:nvSpPr>
      <dsp:spPr>
        <a:xfrm rot="10800000">
          <a:off x="2296484" y="1441809"/>
          <a:ext cx="7118789" cy="576335"/>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101" tIns="49530" rIns="92456"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accent1">
                  <a:lumMod val="50000"/>
                </a:schemeClr>
              </a:solidFill>
            </a:rPr>
            <a:t>Customer Issue Resolution: Identify and prioritize customer complaints and issues for swift resolution. This will ultimately increase Afritech’s market control</a:t>
          </a:r>
          <a:endParaRPr lang="en-GB" sz="1300" kern="1200" dirty="0">
            <a:solidFill>
              <a:schemeClr val="accent1">
                <a:lumMod val="50000"/>
              </a:schemeClr>
            </a:solidFill>
          </a:endParaRPr>
        </a:p>
      </dsp:txBody>
      <dsp:txXfrm rot="10800000">
        <a:off x="2440568" y="1441809"/>
        <a:ext cx="6974705" cy="576335"/>
      </dsp:txXfrm>
    </dsp:sp>
    <dsp:sp modelId="{78AC59D5-B7F4-4F5B-8BC5-B5E2D7CC2191}">
      <dsp:nvSpPr>
        <dsp:cNvPr id="0" name=""/>
        <dsp:cNvSpPr/>
      </dsp:nvSpPr>
      <dsp:spPr>
        <a:xfrm>
          <a:off x="903147" y="1389843"/>
          <a:ext cx="1205782" cy="919901"/>
        </a:xfrm>
        <a:prstGeom prst="ellipse">
          <a:avLst/>
        </a:prstGeom>
        <a:blipFill>
          <a:blip xmlns:r="http://schemas.openxmlformats.org/officeDocument/2006/relationships" r:embed="rId2">
            <a:extLst>
              <a:ext uri="{96DAC541-7B7A-43D3-8B79-37D633B846F1}">
                <asvg:svgBlip xmlns:asvg="http://schemas.microsoft.com/office/drawing/2016/SVG/main" r:embed="rId3"/>
              </a:ext>
            </a:extLst>
          </a:blip>
          <a:srcRect/>
          <a:stretch>
            <a:fillRect t="-34000" b="-3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9B2CF2-05AE-48E7-9604-D2F25F71013F}">
      <dsp:nvSpPr>
        <dsp:cNvPr id="0" name=""/>
        <dsp:cNvSpPr/>
      </dsp:nvSpPr>
      <dsp:spPr>
        <a:xfrm rot="10800000">
          <a:off x="2298532" y="2436091"/>
          <a:ext cx="7114589" cy="543016"/>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101" tIns="49530" rIns="92456"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accent1">
                  <a:lumMod val="50000"/>
                </a:schemeClr>
              </a:solidFill>
            </a:rPr>
            <a:t>Crises Detection: Implement early warning systems to detect potential crises and take proactive measures. This will also increase Afritech’s market control</a:t>
          </a:r>
          <a:endParaRPr lang="en-GB" sz="1300" kern="1200" dirty="0">
            <a:solidFill>
              <a:schemeClr val="accent1">
                <a:lumMod val="50000"/>
              </a:schemeClr>
            </a:solidFill>
          </a:endParaRPr>
        </a:p>
      </dsp:txBody>
      <dsp:txXfrm rot="10800000">
        <a:off x="2434286" y="2436091"/>
        <a:ext cx="6978835" cy="543016"/>
      </dsp:txXfrm>
    </dsp:sp>
    <dsp:sp modelId="{5A23EA82-212C-4432-BC22-ABDAD3BF1377}">
      <dsp:nvSpPr>
        <dsp:cNvPr id="0" name=""/>
        <dsp:cNvSpPr/>
      </dsp:nvSpPr>
      <dsp:spPr>
        <a:xfrm>
          <a:off x="960101" y="2513871"/>
          <a:ext cx="1251206" cy="920680"/>
        </a:xfrm>
        <a:prstGeom prst="ellipse">
          <a:avLst/>
        </a:prstGeom>
        <a:blipFill>
          <a:blip xmlns:r="http://schemas.openxmlformats.org/officeDocument/2006/relationships" r:embed="rId2">
            <a:extLst>
              <a:ext uri="{96DAC541-7B7A-43D3-8B79-37D633B846F1}">
                <asvg:svgBlip xmlns:asvg="http://schemas.microsoft.com/office/drawing/2016/SVG/main" r:embed="rId3"/>
              </a:ext>
            </a:extLst>
          </a:blip>
          <a:srcRect/>
          <a:stretch>
            <a:fillRect t="-34000" b="-3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79707A-FA5A-4FC4-9ED6-6E69E4324A94}">
      <dsp:nvSpPr>
        <dsp:cNvPr id="0" name=""/>
        <dsp:cNvSpPr/>
      </dsp:nvSpPr>
      <dsp:spPr>
        <a:xfrm rot="10800000">
          <a:off x="2357110" y="3426716"/>
          <a:ext cx="6997484" cy="447939"/>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101" tIns="49530" rIns="92456"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accent1">
                  <a:lumMod val="50000"/>
                </a:schemeClr>
              </a:solidFill>
            </a:rPr>
            <a:t>Monitor Social Media Conversations: Continuously monitor social media platforms for mentions of the company and its products.</a:t>
          </a:r>
          <a:endParaRPr lang="en-GB" sz="1300" kern="1200" dirty="0">
            <a:solidFill>
              <a:schemeClr val="accent1">
                <a:lumMod val="50000"/>
              </a:schemeClr>
            </a:solidFill>
          </a:endParaRPr>
        </a:p>
      </dsp:txBody>
      <dsp:txXfrm rot="10800000">
        <a:off x="2469095" y="3426716"/>
        <a:ext cx="6885499" cy="447939"/>
      </dsp:txXfrm>
    </dsp:sp>
    <dsp:sp modelId="{D7937195-4C99-4E99-855F-12861C8A30CE}">
      <dsp:nvSpPr>
        <dsp:cNvPr id="0" name=""/>
        <dsp:cNvSpPr/>
      </dsp:nvSpPr>
      <dsp:spPr>
        <a:xfrm>
          <a:off x="908988" y="3667843"/>
          <a:ext cx="1334387" cy="748575"/>
        </a:xfrm>
        <a:prstGeom prst="ellipse">
          <a:avLst/>
        </a:prstGeom>
        <a:blipFill>
          <a:blip xmlns:r="http://schemas.openxmlformats.org/officeDocument/2006/relationships" r:embed="rId2">
            <a:extLst>
              <a:ext uri="{96DAC541-7B7A-43D3-8B79-37D633B846F1}">
                <asvg:svgBlip xmlns:asvg="http://schemas.microsoft.com/office/drawing/2016/SVG/main" r:embed="rId3"/>
              </a:ext>
            </a:extLst>
          </a:blip>
          <a:srcRect/>
          <a:stretch>
            <a:fillRect t="-34000" b="-3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6A1302-9302-4115-B739-619851E7EB74}">
      <dsp:nvSpPr>
        <dsp:cNvPr id="0" name=""/>
        <dsp:cNvSpPr/>
      </dsp:nvSpPr>
      <dsp:spPr>
        <a:xfrm rot="10800000">
          <a:off x="2296433" y="4371053"/>
          <a:ext cx="7118789" cy="510363"/>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101" tIns="49530" rIns="92456"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accent1">
                  <a:lumMod val="50000"/>
                </a:schemeClr>
              </a:solidFill>
            </a:rPr>
            <a:t>Sentiment Analysis: Analyze sentiment in social media conversations to identify positive and negative trends and how they reflect on transactions.</a:t>
          </a:r>
          <a:endParaRPr lang="en-GB" sz="1300" kern="1200" dirty="0">
            <a:solidFill>
              <a:schemeClr val="accent1">
                <a:lumMod val="50000"/>
              </a:schemeClr>
            </a:solidFill>
          </a:endParaRPr>
        </a:p>
      </dsp:txBody>
      <dsp:txXfrm rot="10800000">
        <a:off x="2424024" y="4371053"/>
        <a:ext cx="6991198" cy="510363"/>
      </dsp:txXfrm>
    </dsp:sp>
    <dsp:sp modelId="{125308EB-3B1C-4037-8C2C-4BC630E55991}">
      <dsp:nvSpPr>
        <dsp:cNvPr id="0" name=""/>
        <dsp:cNvSpPr/>
      </dsp:nvSpPr>
      <dsp:spPr>
        <a:xfrm>
          <a:off x="872055" y="4595004"/>
          <a:ext cx="1243166" cy="748575"/>
        </a:xfrm>
        <a:prstGeom prst="ellipse">
          <a:avLst/>
        </a:prstGeom>
        <a:blipFill>
          <a:blip xmlns:r="http://schemas.openxmlformats.org/officeDocument/2006/relationships" r:embed="rId2">
            <a:extLst>
              <a:ext uri="{96DAC541-7B7A-43D3-8B79-37D633B846F1}">
                <asvg:svgBlip xmlns:asvg="http://schemas.microsoft.com/office/drawing/2016/SVG/main" r:embed="rId3"/>
              </a:ext>
            </a:extLst>
          </a:blip>
          <a:srcRect/>
          <a:stretch>
            <a:fillRect t="-34000" b="-3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8E5CD1-D230-4129-A663-8A1062BC389E}">
      <dsp:nvSpPr>
        <dsp:cNvPr id="0" name=""/>
        <dsp:cNvSpPr/>
      </dsp:nvSpPr>
      <dsp:spPr>
        <a:xfrm>
          <a:off x="1002265" y="-103323"/>
          <a:ext cx="2954076" cy="15143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7389F1-C0A3-4FF8-9AEA-6818B170F81C}">
      <dsp:nvSpPr>
        <dsp:cNvPr id="0" name=""/>
        <dsp:cNvSpPr/>
      </dsp:nvSpPr>
      <dsp:spPr>
        <a:xfrm>
          <a:off x="1806161" y="660378"/>
          <a:ext cx="2954076" cy="151436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solidFill>
                <a:schemeClr val="accent1">
                  <a:lumMod val="50000"/>
                </a:schemeClr>
              </a:solidFill>
            </a:rPr>
            <a:t>Across all social platform, the brand product is mentioned as often as our competitors:</a:t>
          </a:r>
          <a:endParaRPr lang="en-US" sz="1300" kern="1200" dirty="0">
            <a:solidFill>
              <a:schemeClr val="accent1">
                <a:lumMod val="50000"/>
              </a:schemeClr>
            </a:solidFill>
          </a:endParaRPr>
        </a:p>
      </dsp:txBody>
      <dsp:txXfrm>
        <a:off x="1850515" y="704732"/>
        <a:ext cx="2865368" cy="1425653"/>
      </dsp:txXfrm>
    </dsp:sp>
    <dsp:sp modelId="{B184A3F8-5BF0-49B3-B9B9-FC12F06EDF26}">
      <dsp:nvSpPr>
        <dsp:cNvPr id="0" name=""/>
        <dsp:cNvSpPr/>
      </dsp:nvSpPr>
      <dsp:spPr>
        <a:xfrm>
          <a:off x="2714604" y="3044805"/>
          <a:ext cx="1166726" cy="16349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BEA4C4-CDEC-47F8-8DF9-D4F928AD5764}">
      <dsp:nvSpPr>
        <dsp:cNvPr id="0" name=""/>
        <dsp:cNvSpPr/>
      </dsp:nvSpPr>
      <dsp:spPr>
        <a:xfrm>
          <a:off x="3518500" y="3808506"/>
          <a:ext cx="1166726" cy="16349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solidFill>
                <a:schemeClr val="accent1">
                  <a:lumMod val="50000"/>
                </a:schemeClr>
              </a:solidFill>
            </a:rPr>
            <a:t>Over the last three years, negative sentiment has been over 4million:</a:t>
          </a:r>
          <a:endParaRPr lang="en-US" sz="1300" kern="1200" dirty="0">
            <a:solidFill>
              <a:schemeClr val="accent1">
                <a:lumMod val="50000"/>
              </a:schemeClr>
            </a:solidFill>
          </a:endParaRPr>
        </a:p>
      </dsp:txBody>
      <dsp:txXfrm>
        <a:off x="3552672" y="3842678"/>
        <a:ext cx="1098382" cy="1566571"/>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9FA6FF-510B-4F64-987C-7F1CB5C103F7}" type="datetimeFigureOut">
              <a:rPr lang="en-GB" smtClean="0"/>
              <a:t>18/07/2025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C7B5F8-9DCD-426C-9E9C-A046A2B990EB}" type="slidenum">
              <a:rPr lang="en-GB" smtClean="0"/>
              <a:t>‹#›</a:t>
            </a:fld>
            <a:endParaRPr lang="en-GB"/>
          </a:p>
        </p:txBody>
      </p:sp>
    </p:spTree>
    <p:extLst>
      <p:ext uri="{BB962C8B-B14F-4D97-AF65-F5344CB8AC3E}">
        <p14:creationId xmlns:p14="http://schemas.microsoft.com/office/powerpoint/2010/main" val="2514458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6C7B5F8-9DCD-426C-9E9C-A046A2B990EB}" type="slidenum">
              <a:rPr lang="en-GB" smtClean="0"/>
              <a:t>7</a:t>
            </a:fld>
            <a:endParaRPr lang="en-GB"/>
          </a:p>
        </p:txBody>
      </p:sp>
    </p:spTree>
    <p:extLst>
      <p:ext uri="{BB962C8B-B14F-4D97-AF65-F5344CB8AC3E}">
        <p14:creationId xmlns:p14="http://schemas.microsoft.com/office/powerpoint/2010/main" val="1032196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6C7B5F8-9DCD-426C-9E9C-A046A2B990EB}" type="slidenum">
              <a:rPr lang="en-GB" smtClean="0"/>
              <a:t>11</a:t>
            </a:fld>
            <a:endParaRPr lang="en-GB"/>
          </a:p>
        </p:txBody>
      </p:sp>
    </p:spTree>
    <p:extLst>
      <p:ext uri="{BB962C8B-B14F-4D97-AF65-F5344CB8AC3E}">
        <p14:creationId xmlns:p14="http://schemas.microsoft.com/office/powerpoint/2010/main" val="46954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F99000-8DC5-4FAA-962C-D38BB4F2BF7D}" type="datetime1">
              <a:rPr lang="en-US" smtClean="0"/>
              <a:t>18-Jul-25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6990948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99000-8DC5-4FAA-962C-D38BB4F2BF7D}" type="datetime1">
              <a:rPr lang="en-US" smtClean="0"/>
              <a:t>18-Jul-25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80513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99000-8DC5-4FAA-962C-D38BB4F2BF7D}" type="datetime1">
              <a:rPr lang="en-US" smtClean="0"/>
              <a:t>18-Jul-25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9984320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99000-8DC5-4FAA-962C-D38BB4F2BF7D}" type="datetime1">
              <a:rPr lang="en-US" smtClean="0"/>
              <a:t>18-Jul-25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92593122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99000-8DC5-4FAA-962C-D38BB4F2BF7D}" type="datetime1">
              <a:rPr lang="en-US" smtClean="0"/>
              <a:t>18-Jul-25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3307186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99000-8DC5-4FAA-962C-D38BB4F2BF7D}" type="datetime1">
              <a:rPr lang="en-US" smtClean="0"/>
              <a:t>18-Jul-25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72854430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99000-8DC5-4FAA-962C-D38BB4F2BF7D}" type="datetime1">
              <a:rPr lang="en-US" smtClean="0"/>
              <a:t>18-Jul-25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4753639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99000-8DC5-4FAA-962C-D38BB4F2BF7D}" type="datetime1">
              <a:rPr lang="en-US" smtClean="0"/>
              <a:t>18-Jul-25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93317268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vert="horz" lIns="91440" tIns="45720" rIns="91440" bIns="45720" rtlCol="0" anchor="t">
            <a:normAutofit/>
          </a:bodyPr>
          <a:lstStyle>
            <a:lvl1pPr>
              <a:defRPr lang="en-US" sz="48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11" name="Picture Placeholder 6">
            <a:extLst>
              <a:ext uri="{FF2B5EF4-FFF2-40B4-BE49-F238E27FC236}">
                <a16:creationId xmlns:a16="http://schemas.microsoft.com/office/drawing/2014/main" id="{1D6AB98B-BD95-F9FC-BB22-1A89B6EE3246}"/>
              </a:ext>
            </a:extLst>
          </p:cNvPr>
          <p:cNvSpPr>
            <a:spLocks noGrp="1"/>
          </p:cNvSpPr>
          <p:nvPr>
            <p:ph type="pic" sz="quarter" idx="13" hasCustomPrompt="1"/>
          </p:nvPr>
        </p:nvSpPr>
        <p:spPr>
          <a:xfrm>
            <a:off x="0" y="0"/>
            <a:ext cx="6604503" cy="6399152"/>
          </a:xfrm>
          <a:custGeom>
            <a:avLst/>
            <a:gdLst>
              <a:gd name="connsiteX0" fmla="*/ 0 w 6604503"/>
              <a:gd name="connsiteY0" fmla="*/ 0 h 6399152"/>
              <a:gd name="connsiteX1" fmla="*/ 6604503 w 6604503"/>
              <a:gd name="connsiteY1" fmla="*/ 0 h 6399152"/>
              <a:gd name="connsiteX2" fmla="*/ 6604503 w 6604503"/>
              <a:gd name="connsiteY2" fmla="*/ 5797156 h 6399152"/>
              <a:gd name="connsiteX3" fmla="*/ 6002507 w 6604503"/>
              <a:gd name="connsiteY3" fmla="*/ 6399152 h 6399152"/>
              <a:gd name="connsiteX4" fmla="*/ 0 w 6604503"/>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4503" h="6399152">
                <a:moveTo>
                  <a:pt x="0" y="0"/>
                </a:moveTo>
                <a:lnTo>
                  <a:pt x="6604503" y="0"/>
                </a:lnTo>
                <a:lnTo>
                  <a:pt x="6604503" y="5797156"/>
                </a:lnTo>
                <a:cubicBezTo>
                  <a:pt x="6604503" y="6129629"/>
                  <a:pt x="6334980" y="6399152"/>
                  <a:pt x="6002507" y="6399152"/>
                </a:cubicBezTo>
                <a:lnTo>
                  <a:pt x="0" y="6399152"/>
                </a:lnTo>
                <a:close/>
              </a:path>
            </a:pathLst>
          </a:custGeom>
          <a:blipFill dpi="0" rotWithShape="1">
            <a:blip r:embed="rId2">
              <a:alphaModFix amt="75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5B3B0F7F-6AD6-4AF0-8BB1-D49CE0F9F622}" type="datetime1">
              <a:rPr lang="en-US" smtClean="0"/>
              <a:t>18-Jul-25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347519"/>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F99000-8DC5-4FAA-962C-D38BB4F2BF7D}" type="datetime1">
              <a:rPr lang="en-US" smtClean="0"/>
              <a:t>18-Jul-25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20793219"/>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99000-8DC5-4FAA-962C-D38BB4F2BF7D}" type="datetime1">
              <a:rPr lang="en-US" smtClean="0"/>
              <a:t>18-Jul-25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0110077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99000-8DC5-4FAA-962C-D38BB4F2BF7D}" type="datetime1">
              <a:rPr lang="en-US" smtClean="0"/>
              <a:t>18-Jul-25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17629111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99000-8DC5-4FAA-962C-D38BB4F2BF7D}" type="datetime1">
              <a:rPr lang="en-US" smtClean="0"/>
              <a:t>18-Jul-25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422767542"/>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F99000-8DC5-4FAA-962C-D38BB4F2BF7D}" type="datetime1">
              <a:rPr lang="en-US" smtClean="0"/>
              <a:t>18-Jul-25</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01750269"/>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F99000-8DC5-4FAA-962C-D38BB4F2BF7D}" type="datetime1">
              <a:rPr lang="en-US" smtClean="0"/>
              <a:t>18-Jul-25</a:t>
            </a:fld>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95666482"/>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B13EFD-DF71-4A7D-9C47-1BBDB138B295}" type="datetime1">
              <a:rPr lang="en-US" smtClean="0"/>
              <a:t>18-Jul-25</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7908483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6BE319-9B1C-4A02-A60F-55C05B841F00}" type="datetime1">
              <a:rPr lang="en-US" smtClean="0"/>
              <a:t>18-Jul-25</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757387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EF397E-666B-470F-A253-6BE6BC97EEBE}" type="datetime1">
              <a:rPr lang="en-US" smtClean="0"/>
              <a:t>18-Jul-25</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5581924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F99000-8DC5-4FAA-962C-D38BB4F2BF7D}" type="datetime1">
              <a:rPr lang="en-US" smtClean="0"/>
              <a:t>18-Jul-25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315842478"/>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99000-8DC5-4FAA-962C-D38BB4F2BF7D}" type="datetime1">
              <a:rPr lang="en-US" smtClean="0"/>
              <a:t>18-Jul-25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893984894"/>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99000-8DC5-4FAA-962C-D38BB4F2BF7D}" type="datetime1">
              <a:rPr lang="en-US" smtClean="0"/>
              <a:t>18-Jul-25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14167104"/>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99000-8DC5-4FAA-962C-D38BB4F2BF7D}" type="datetime1">
              <a:rPr lang="en-US" smtClean="0"/>
              <a:t>18-Jul-25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50660211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99000-8DC5-4FAA-962C-D38BB4F2BF7D}" type="datetime1">
              <a:rPr lang="en-US" smtClean="0"/>
              <a:t>18-Jul-25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36780165"/>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99000-8DC5-4FAA-962C-D38BB4F2BF7D}" type="datetime1">
              <a:rPr lang="en-US" smtClean="0"/>
              <a:t>18-Jul-25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583755"/>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99000-8DC5-4FAA-962C-D38BB4F2BF7D}" type="datetime1">
              <a:rPr lang="en-US" smtClean="0"/>
              <a:t>18-Jul-25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898464255"/>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99000-8DC5-4FAA-962C-D38BB4F2BF7D}" type="datetime1">
              <a:rPr lang="en-US" smtClean="0"/>
              <a:t>18-Jul-25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347803725"/>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99000-8DC5-4FAA-962C-D38BB4F2BF7D}" type="datetime1">
              <a:rPr lang="en-US" smtClean="0"/>
              <a:t>18-Jul-25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848453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F99000-8DC5-4FAA-962C-D38BB4F2BF7D}" type="datetime1">
              <a:rPr lang="en-US" smtClean="0"/>
              <a:t>18-Jul-25</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17743498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F99000-8DC5-4FAA-962C-D38BB4F2BF7D}" type="datetime1">
              <a:rPr lang="en-US" smtClean="0"/>
              <a:t>18-Jul-25</a:t>
            </a:fld>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91485639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B13EFD-DF71-4A7D-9C47-1BBDB138B295}" type="datetime1">
              <a:rPr lang="en-US" smtClean="0"/>
              <a:t>18-Jul-25</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86284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6BE319-9B1C-4A02-A60F-55C05B841F00}" type="datetime1">
              <a:rPr lang="en-US" smtClean="0"/>
              <a:t>18-Jul-25</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53561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EF397E-666B-470F-A253-6BE6BC97EEBE}" type="datetime1">
              <a:rPr lang="en-US" smtClean="0"/>
              <a:t>18-Jul-25</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72668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F99000-8DC5-4FAA-962C-D38BB4F2BF7D}" type="datetime1">
              <a:rPr lang="en-US" smtClean="0"/>
              <a:t>18-Jul-25</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94993469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7F99000-8DC5-4FAA-962C-D38BB4F2BF7D}" type="datetime1">
              <a:rPr lang="en-US" smtClean="0"/>
              <a:t>18-Jul-25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50126982"/>
      </p:ext>
    </p:extLst>
  </p:cSld>
  <p:clrMap bg1="lt1" tx1="dk1" bg2="lt2" tx2="dk2" accent1="accent1" accent2="accent2" accent3="accent3" accent4="accent4" accent5="accent5" accent6="accent6" hlink="hlink" folHlink="folHlink"/>
  <p:sldLayoutIdLst>
    <p:sldLayoutId id="2147484485" r:id="rId1"/>
    <p:sldLayoutId id="2147484486" r:id="rId2"/>
    <p:sldLayoutId id="2147484487" r:id="rId3"/>
    <p:sldLayoutId id="2147484488" r:id="rId4"/>
    <p:sldLayoutId id="2147484489" r:id="rId5"/>
    <p:sldLayoutId id="2147484490" r:id="rId6"/>
    <p:sldLayoutId id="2147484491" r:id="rId7"/>
    <p:sldLayoutId id="2147484492" r:id="rId8"/>
    <p:sldLayoutId id="2147484493" r:id="rId9"/>
    <p:sldLayoutId id="2147484494" r:id="rId10"/>
    <p:sldLayoutId id="2147484495" r:id="rId11"/>
    <p:sldLayoutId id="2147484496" r:id="rId12"/>
    <p:sldLayoutId id="2147484497" r:id="rId13"/>
    <p:sldLayoutId id="2147484498" r:id="rId14"/>
    <p:sldLayoutId id="2147484499" r:id="rId15"/>
    <p:sldLayoutId id="2147484500" r:id="rId16"/>
    <p:sldLayoutId id="2147484502" r:id="rId17"/>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7F99000-8DC5-4FAA-962C-D38BB4F2BF7D}" type="datetime1">
              <a:rPr lang="en-US" smtClean="0"/>
              <a:t>18-Jul-25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3748771"/>
      </p:ext>
    </p:extLst>
  </p:cSld>
  <p:clrMap bg1="lt1" tx1="dk1" bg2="lt2" tx2="dk2" accent1="accent1" accent2="accent2" accent3="accent3" accent4="accent4" accent5="accent5" accent6="accent6" hlink="hlink" folHlink="folHlink"/>
  <p:sldLayoutIdLst>
    <p:sldLayoutId id="2147484521" r:id="rId1"/>
    <p:sldLayoutId id="2147484522" r:id="rId2"/>
    <p:sldLayoutId id="2147484523" r:id="rId3"/>
    <p:sldLayoutId id="2147484524" r:id="rId4"/>
    <p:sldLayoutId id="2147484525" r:id="rId5"/>
    <p:sldLayoutId id="2147484526" r:id="rId6"/>
    <p:sldLayoutId id="2147484527" r:id="rId7"/>
    <p:sldLayoutId id="2147484528" r:id="rId8"/>
    <p:sldLayoutId id="2147484529" r:id="rId9"/>
    <p:sldLayoutId id="2147484530" r:id="rId10"/>
    <p:sldLayoutId id="2147484531" r:id="rId11"/>
    <p:sldLayoutId id="2147484532" r:id="rId12"/>
    <p:sldLayoutId id="2147484533" r:id="rId13"/>
    <p:sldLayoutId id="2147484534" r:id="rId14"/>
    <p:sldLayoutId id="2147484535" r:id="rId15"/>
    <p:sldLayoutId id="2147484536"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0.png"/><Relationship Id="rId7" Type="http://schemas.openxmlformats.org/officeDocument/2006/relationships/diagramColors" Target="../diagrams/colors4.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9.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diagramLayout" Target="../diagrams/layout3.xml"/><Relationship Id="rId7" Type="http://schemas.openxmlformats.org/officeDocument/2006/relationships/image" Target="../media/image21.png"/><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hyperlink" Target="https://svgsilh.com/image/159536.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jpeg"/><Relationship Id="rId1" Type="http://schemas.openxmlformats.org/officeDocument/2006/relationships/slideLayout" Target="../slideLayouts/slideLayout19.xml"/><Relationship Id="rId5" Type="http://schemas.openxmlformats.org/officeDocument/2006/relationships/image" Target="../media/image28.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8" name="Straight Connector 17">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6"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8" name="Isosceles Triangle 27">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0"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2"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4"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6" name="Isosceles Triangle 35">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8" name="Isosceles Triangle 37">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pic>
        <p:nvPicPr>
          <p:cNvPr id="12" name="Picture 11" descr="Abstract background of mesh on pink">
            <a:extLst>
              <a:ext uri="{FF2B5EF4-FFF2-40B4-BE49-F238E27FC236}">
                <a16:creationId xmlns:a16="http://schemas.microsoft.com/office/drawing/2014/main" id="{BBB9D3EB-50EF-20B2-A853-64C74A78BD8F}"/>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contrast="-2000"/>
                    </a14:imgEffect>
                  </a14:imgLayer>
                </a14:imgProps>
              </a:ext>
            </a:extLst>
          </a:blip>
          <a:srcRect l="9091" t="4082" b="19309"/>
          <a:stretch>
            <a:fillRect/>
          </a:stretch>
        </p:blipFill>
        <p:spPr>
          <a:xfrm>
            <a:off x="1" y="10"/>
            <a:ext cx="12191999" cy="6857990"/>
          </a:xfrm>
          <a:prstGeom prst="rect">
            <a:avLst/>
          </a:prstGeom>
          <a:noFill/>
        </p:spPr>
      </p:pic>
      <p:sp>
        <p:nvSpPr>
          <p:cNvPr id="40" name="Isosceles Triangle 39">
            <a:extLst>
              <a:ext uri="{FF2B5EF4-FFF2-40B4-BE49-F238E27FC236}">
                <a16:creationId xmlns:a16="http://schemas.microsoft.com/office/drawing/2014/main" id="{F5F0CD5C-72F3-4090-8A69-8E15CB432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42" name="Parallelogram 41">
            <a:extLst>
              <a:ext uri="{FF2B5EF4-FFF2-40B4-BE49-F238E27FC236}">
                <a16:creationId xmlns:a16="http://schemas.microsoft.com/office/drawing/2014/main" id="{217496A2-9394-4FB7-BA0E-717D2D2E7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800" y="0"/>
            <a:ext cx="7315200" cy="6858000"/>
          </a:xfrm>
          <a:prstGeom prst="parallelogram">
            <a:avLst>
              <a:gd name="adj" fmla="val 15925"/>
            </a:avLst>
          </a:prstGeom>
          <a:solidFill>
            <a:schemeClr val="bg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D02CF681-4765-4E88-802F-B2474DCD51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3D57B2BA-243C-45C7-A5D8-46CA719437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8" name="Rectangle 23">
            <a:extLst>
              <a:ext uri="{FF2B5EF4-FFF2-40B4-BE49-F238E27FC236}">
                <a16:creationId xmlns:a16="http://schemas.microsoft.com/office/drawing/2014/main" id="{67374FB5-CBB7-46FF-95B5-2251BC685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50" name="Rectangle 25">
            <a:extLst>
              <a:ext uri="{FF2B5EF4-FFF2-40B4-BE49-F238E27FC236}">
                <a16:creationId xmlns:a16="http://schemas.microsoft.com/office/drawing/2014/main" id="{34BCEAB7-D9E0-40A4-9254-8593BD346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51" name="Isosceles Triangle 50">
            <a:extLst>
              <a:ext uri="{FF2B5EF4-FFF2-40B4-BE49-F238E27FC236}">
                <a16:creationId xmlns:a16="http://schemas.microsoft.com/office/drawing/2014/main" id="{D567A354-BB63-405C-8E5F-2F510E670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52" name="Rectangle 27">
            <a:extLst>
              <a:ext uri="{FF2B5EF4-FFF2-40B4-BE49-F238E27FC236}">
                <a16:creationId xmlns:a16="http://schemas.microsoft.com/office/drawing/2014/main" id="{9185A8D7-2F20-4F7A-97BE-21DB1654C7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53" name="Rectangle 28">
            <a:extLst>
              <a:ext uri="{FF2B5EF4-FFF2-40B4-BE49-F238E27FC236}">
                <a16:creationId xmlns:a16="http://schemas.microsoft.com/office/drawing/2014/main" id="{CB65BD56-22B3-4E13-BFCA-B8E8BEB92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54" name="Rectangle 29">
            <a:extLst>
              <a:ext uri="{FF2B5EF4-FFF2-40B4-BE49-F238E27FC236}">
                <a16:creationId xmlns:a16="http://schemas.microsoft.com/office/drawing/2014/main" id="{6790ED68-BCA0-4247-A72F-1CB85DF06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55" name="Isosceles Triangle 54">
            <a:extLst>
              <a:ext uri="{FF2B5EF4-FFF2-40B4-BE49-F238E27FC236}">
                <a16:creationId xmlns:a16="http://schemas.microsoft.com/office/drawing/2014/main" id="{DD0F2B3F-DC55-4FA7-B667-1ACD07920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7" name="TextBox 6">
            <a:extLst>
              <a:ext uri="{FF2B5EF4-FFF2-40B4-BE49-F238E27FC236}">
                <a16:creationId xmlns:a16="http://schemas.microsoft.com/office/drawing/2014/main" id="{249E9927-2530-3054-2F9F-734CA7EFC1C4}"/>
              </a:ext>
            </a:extLst>
          </p:cNvPr>
          <p:cNvSpPr txBox="1"/>
          <p:nvPr/>
        </p:nvSpPr>
        <p:spPr>
          <a:xfrm>
            <a:off x="744718" y="5571241"/>
            <a:ext cx="9845494" cy="369332"/>
          </a:xfrm>
          <a:prstGeom prst="rect">
            <a:avLst/>
          </a:prstGeom>
          <a:noFill/>
        </p:spPr>
        <p:txBody>
          <a:bodyPr wrap="square" rtlCol="0">
            <a:spAutoFit/>
          </a:bodyPr>
          <a:lstStyle/>
          <a:p>
            <a:pPr algn="ctr"/>
            <a:r>
              <a:rPr lang="en-GB" dirty="0">
                <a:solidFill>
                  <a:srgbClr val="92D050"/>
                </a:solidFill>
              </a:rPr>
              <a:t>Presented by Dynamic Code Crackers</a:t>
            </a:r>
          </a:p>
        </p:txBody>
      </p:sp>
      <p:pic>
        <p:nvPicPr>
          <p:cNvPr id="10" name="Picture 9">
            <a:extLst>
              <a:ext uri="{FF2B5EF4-FFF2-40B4-BE49-F238E27FC236}">
                <a16:creationId xmlns:a16="http://schemas.microsoft.com/office/drawing/2014/main" id="{43763869-D21B-F8BF-1794-531A6305B919}"/>
              </a:ext>
            </a:extLst>
          </p:cNvPr>
          <p:cNvPicPr>
            <a:picLocks noChangeAspect="1"/>
          </p:cNvPicPr>
          <p:nvPr/>
        </p:nvPicPr>
        <p:blipFill>
          <a:blip r:embed="rId4"/>
          <a:stretch>
            <a:fillRect/>
          </a:stretch>
        </p:blipFill>
        <p:spPr>
          <a:xfrm>
            <a:off x="0" y="9498"/>
            <a:ext cx="12192000" cy="6839003"/>
          </a:xfrm>
          <a:prstGeom prst="rect">
            <a:avLst/>
          </a:prstGeom>
          <a:ln w="57150">
            <a:solidFill>
              <a:srgbClr val="92D050"/>
            </a:solidFill>
          </a:ln>
        </p:spPr>
      </p:pic>
      <p:pic>
        <p:nvPicPr>
          <p:cNvPr id="17" name="Picture 16">
            <a:extLst>
              <a:ext uri="{FF2B5EF4-FFF2-40B4-BE49-F238E27FC236}">
                <a16:creationId xmlns:a16="http://schemas.microsoft.com/office/drawing/2014/main" id="{314AC4C7-C835-7A57-AD69-9C3E7E353C77}"/>
              </a:ext>
            </a:extLst>
          </p:cNvPr>
          <p:cNvPicPr>
            <a:picLocks noChangeAspect="1"/>
          </p:cNvPicPr>
          <p:nvPr/>
        </p:nvPicPr>
        <p:blipFill>
          <a:blip r:embed="rId5"/>
          <a:stretch>
            <a:fillRect/>
          </a:stretch>
        </p:blipFill>
        <p:spPr>
          <a:xfrm>
            <a:off x="-1781941" y="-221264"/>
            <a:ext cx="15443200" cy="7300527"/>
          </a:xfrm>
          <a:prstGeom prst="rect">
            <a:avLst/>
          </a:prstGeom>
        </p:spPr>
      </p:pic>
    </p:spTree>
    <p:extLst>
      <p:ext uri="{BB962C8B-B14F-4D97-AF65-F5344CB8AC3E}">
        <p14:creationId xmlns:p14="http://schemas.microsoft.com/office/powerpoint/2010/main" val="2417696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8B7401-C470-9A0F-FFE8-7A96796C1A50}"/>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6"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7" name="Isosceles Triangle 16">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8"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5"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9"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1" name="Isosceles Triangle 30">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3" name="Isosceles Triangle 32">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sp>
        <p:nvSpPr>
          <p:cNvPr id="2" name="Title 1">
            <a:extLst>
              <a:ext uri="{FF2B5EF4-FFF2-40B4-BE49-F238E27FC236}">
                <a16:creationId xmlns:a16="http://schemas.microsoft.com/office/drawing/2014/main" id="{933288E9-D28A-08FD-3533-0D1CFCBCADA8}"/>
              </a:ext>
            </a:extLst>
          </p:cNvPr>
          <p:cNvSpPr>
            <a:spLocks noGrp="1"/>
          </p:cNvSpPr>
          <p:nvPr>
            <p:ph type="title"/>
          </p:nvPr>
        </p:nvSpPr>
        <p:spPr>
          <a:xfrm>
            <a:off x="1180939" y="5846050"/>
            <a:ext cx="8288032" cy="884303"/>
          </a:xfrm>
        </p:spPr>
        <p:txBody>
          <a:bodyPr vert="horz" lIns="91440" tIns="45720" rIns="91440" bIns="45720" rtlCol="0" anchor="b">
            <a:normAutofit/>
          </a:bodyPr>
          <a:lstStyle/>
          <a:p>
            <a:pPr algn="ctr"/>
            <a:r>
              <a:rPr lang="en-US" kern="1200" dirty="0">
                <a:solidFill>
                  <a:schemeClr val="tx1"/>
                </a:solidFill>
                <a:latin typeface="+mj-lt"/>
                <a:ea typeface="+mj-ea"/>
                <a:cs typeface="+mj-cs"/>
              </a:rPr>
              <a:t>Social media (SM)</a:t>
            </a:r>
          </a:p>
        </p:txBody>
      </p:sp>
      <p:pic>
        <p:nvPicPr>
          <p:cNvPr id="4" name="Picture 3">
            <a:extLst>
              <a:ext uri="{FF2B5EF4-FFF2-40B4-BE49-F238E27FC236}">
                <a16:creationId xmlns:a16="http://schemas.microsoft.com/office/drawing/2014/main" id="{5656E1A2-7160-8EE6-5A6C-7AC0B27E6C2B}"/>
              </a:ext>
            </a:extLst>
          </p:cNvPr>
          <p:cNvPicPr>
            <a:picLocks noChangeAspect="1"/>
          </p:cNvPicPr>
          <p:nvPr/>
        </p:nvPicPr>
        <p:blipFill>
          <a:blip r:embed="rId2"/>
          <a:stretch>
            <a:fillRect/>
          </a:stretch>
        </p:blipFill>
        <p:spPr>
          <a:xfrm>
            <a:off x="0" y="16752"/>
            <a:ext cx="12192000" cy="6062495"/>
          </a:xfrm>
          <a:prstGeom prst="rect">
            <a:avLst/>
          </a:prstGeom>
        </p:spPr>
      </p:pic>
    </p:spTree>
    <p:extLst>
      <p:ext uri="{BB962C8B-B14F-4D97-AF65-F5344CB8AC3E}">
        <p14:creationId xmlns:p14="http://schemas.microsoft.com/office/powerpoint/2010/main" val="2237897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DD2E42-5513-BE89-F5DD-A65F58F151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EE5811-8107-49B8-C596-22DB972B2191}"/>
              </a:ext>
            </a:extLst>
          </p:cNvPr>
          <p:cNvSpPr>
            <a:spLocks noGrp="1"/>
          </p:cNvSpPr>
          <p:nvPr>
            <p:ph type="title"/>
          </p:nvPr>
        </p:nvSpPr>
        <p:spPr>
          <a:xfrm>
            <a:off x="5874028" y="142415"/>
            <a:ext cx="5217540" cy="1320800"/>
          </a:xfrm>
        </p:spPr>
        <p:txBody>
          <a:bodyPr vert="horz" lIns="91440" tIns="45720" rIns="91440" bIns="45720" rtlCol="0">
            <a:normAutofit/>
          </a:bodyPr>
          <a:lstStyle/>
          <a:p>
            <a:r>
              <a:rPr lang="en-US" kern="1200" dirty="0">
                <a:latin typeface="+mj-lt"/>
                <a:ea typeface="+mj-ea"/>
                <a:cs typeface="+mj-cs"/>
              </a:rPr>
              <a:t>SM Key Insights</a:t>
            </a:r>
          </a:p>
        </p:txBody>
      </p:sp>
      <p:pic>
        <p:nvPicPr>
          <p:cNvPr id="19" name="Picture 18" descr="A screen shot of a chart&#10;&#10;AI-generated content may be incorrect.">
            <a:extLst>
              <a:ext uri="{FF2B5EF4-FFF2-40B4-BE49-F238E27FC236}">
                <a16:creationId xmlns:a16="http://schemas.microsoft.com/office/drawing/2014/main" id="{D7E5EB7D-6E50-A2D5-64C3-2D06929628B3}"/>
              </a:ext>
            </a:extLst>
          </p:cNvPr>
          <p:cNvPicPr>
            <a:picLocks noChangeAspect="1"/>
          </p:cNvPicPr>
          <p:nvPr/>
        </p:nvPicPr>
        <p:blipFill>
          <a:blip r:embed="rId3"/>
          <a:stretch>
            <a:fillRect/>
          </a:stretch>
        </p:blipFill>
        <p:spPr>
          <a:xfrm>
            <a:off x="528538" y="673559"/>
            <a:ext cx="3596201" cy="1815041"/>
          </a:xfrm>
          <a:prstGeom prst="rect">
            <a:avLst/>
          </a:prstGeom>
        </p:spPr>
      </p:pic>
      <p:graphicFrame>
        <p:nvGraphicFramePr>
          <p:cNvPr id="27" name="Content Placeholder 3">
            <a:extLst>
              <a:ext uri="{FF2B5EF4-FFF2-40B4-BE49-F238E27FC236}">
                <a16:creationId xmlns:a16="http://schemas.microsoft.com/office/drawing/2014/main" id="{A9EE5ADE-4A11-DAF7-9AEA-348A489ADED4}"/>
              </a:ext>
            </a:extLst>
          </p:cNvPr>
          <p:cNvGraphicFramePr>
            <a:graphicFrameLocks noGrp="1"/>
          </p:cNvGraphicFramePr>
          <p:nvPr>
            <p:ph idx="1"/>
            <p:extLst>
              <p:ext uri="{D42A27DB-BD31-4B8C-83A1-F6EECF244321}">
                <p14:modId xmlns:p14="http://schemas.microsoft.com/office/powerpoint/2010/main" val="2788915072"/>
              </p:ext>
            </p:extLst>
          </p:nvPr>
        </p:nvGraphicFramePr>
        <p:xfrm>
          <a:off x="3797541" y="802815"/>
          <a:ext cx="8038960" cy="54434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descr="A screenshot of a graph&#10;&#10;AI-generated content may be incorrect.">
            <a:extLst>
              <a:ext uri="{FF2B5EF4-FFF2-40B4-BE49-F238E27FC236}">
                <a16:creationId xmlns:a16="http://schemas.microsoft.com/office/drawing/2014/main" id="{080D3AE2-E959-ED35-7942-717248902431}"/>
              </a:ext>
            </a:extLst>
          </p:cNvPr>
          <p:cNvPicPr>
            <a:picLocks noChangeAspect="1"/>
          </p:cNvPicPr>
          <p:nvPr/>
        </p:nvPicPr>
        <p:blipFill>
          <a:blip r:embed="rId9"/>
          <a:stretch>
            <a:fillRect/>
          </a:stretch>
        </p:blipFill>
        <p:spPr>
          <a:xfrm>
            <a:off x="457703" y="3220879"/>
            <a:ext cx="5794010" cy="3379304"/>
          </a:xfrm>
          <a:prstGeom prst="rect">
            <a:avLst/>
          </a:prstGeom>
        </p:spPr>
      </p:pic>
    </p:spTree>
    <p:extLst>
      <p:ext uri="{BB962C8B-B14F-4D97-AF65-F5344CB8AC3E}">
        <p14:creationId xmlns:p14="http://schemas.microsoft.com/office/powerpoint/2010/main" val="1733882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F78CCD88-752F-A260-E033-CBF1B5D860AC}"/>
              </a:ext>
            </a:extLst>
          </p:cNvPr>
          <p:cNvSpPr>
            <a:spLocks noGrp="1"/>
          </p:cNvSpPr>
          <p:nvPr>
            <p:ph type="body" idx="1"/>
          </p:nvPr>
        </p:nvSpPr>
        <p:spPr>
          <a:xfrm>
            <a:off x="488492" y="1018935"/>
            <a:ext cx="8596668" cy="1513914"/>
          </a:xfrm>
        </p:spPr>
        <p:txBody>
          <a:bodyPr/>
          <a:lstStyle/>
          <a:p>
            <a:r>
              <a:rPr lang="en-GB" dirty="0"/>
              <a:t>There seems to be a corelation between the sum of engagement likes and total purchases:</a:t>
            </a:r>
            <a:br>
              <a:rPr lang="en-GB" dirty="0"/>
            </a:br>
            <a:endParaRPr lang="en-US" dirty="0"/>
          </a:p>
        </p:txBody>
      </p:sp>
      <p:pic>
        <p:nvPicPr>
          <p:cNvPr id="9" name="Content Placeholder 8">
            <a:extLst>
              <a:ext uri="{FF2B5EF4-FFF2-40B4-BE49-F238E27FC236}">
                <a16:creationId xmlns:a16="http://schemas.microsoft.com/office/drawing/2014/main" id="{54C2BA4F-0ABA-2D92-03F1-BB996CD28365}"/>
              </a:ext>
            </a:extLst>
          </p:cNvPr>
          <p:cNvPicPr>
            <a:picLocks noGrp="1" noChangeAspect="1"/>
          </p:cNvPicPr>
          <p:nvPr>
            <p:ph idx="4294967295"/>
          </p:nvPr>
        </p:nvPicPr>
        <p:blipFill>
          <a:blip r:embed="rId2"/>
          <a:stretch>
            <a:fillRect/>
          </a:stretch>
        </p:blipFill>
        <p:spPr>
          <a:xfrm>
            <a:off x="665922" y="2700753"/>
            <a:ext cx="9004852" cy="1624400"/>
          </a:xfrm>
        </p:spPr>
      </p:pic>
    </p:spTree>
    <p:extLst>
      <p:ext uri="{BB962C8B-B14F-4D97-AF65-F5344CB8AC3E}">
        <p14:creationId xmlns:p14="http://schemas.microsoft.com/office/powerpoint/2010/main" val="428955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0192F0-26F4-839C-B25A-C2E03EA44D4A}"/>
            </a:ext>
          </a:extLst>
        </p:cNvPr>
        <p:cNvGrpSpPr/>
        <p:nvPr/>
      </p:nvGrpSpPr>
      <p:grpSpPr>
        <a:xfrm>
          <a:off x="0" y="0"/>
          <a:ext cx="0" cy="0"/>
          <a:chOff x="0" y="0"/>
          <a:chExt cx="0" cy="0"/>
        </a:xfrm>
      </p:grpSpPr>
      <p:grpSp>
        <p:nvGrpSpPr>
          <p:cNvPr id="22" name="Group 21">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5"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6" name="Isosceles Triangle 15">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7"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4"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0" name="Isosceles Triangle 29">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2" name="Isosceles Triangle 31">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sp>
        <p:nvSpPr>
          <p:cNvPr id="2" name="Title 1">
            <a:extLst>
              <a:ext uri="{FF2B5EF4-FFF2-40B4-BE49-F238E27FC236}">
                <a16:creationId xmlns:a16="http://schemas.microsoft.com/office/drawing/2014/main" id="{EAA54528-8DA9-021B-FE19-51E1737FF2B6}"/>
              </a:ext>
            </a:extLst>
          </p:cNvPr>
          <p:cNvSpPr>
            <a:spLocks noGrp="1"/>
          </p:cNvSpPr>
          <p:nvPr>
            <p:ph type="title"/>
          </p:nvPr>
        </p:nvSpPr>
        <p:spPr>
          <a:xfrm>
            <a:off x="2647793" y="5309188"/>
            <a:ext cx="8288032" cy="905124"/>
          </a:xfrm>
        </p:spPr>
        <p:txBody>
          <a:bodyPr vert="horz" lIns="91440" tIns="45720" rIns="91440" bIns="45720" rtlCol="0" anchor="b">
            <a:normAutofit/>
          </a:bodyPr>
          <a:lstStyle/>
          <a:p>
            <a:pPr algn="ctr"/>
            <a:r>
              <a:rPr lang="en-US" sz="4800" dirty="0">
                <a:solidFill>
                  <a:schemeClr val="tx1"/>
                </a:solidFill>
              </a:rPr>
              <a:t>T</a:t>
            </a:r>
            <a:r>
              <a:rPr lang="en-US" sz="4800" kern="1200" dirty="0">
                <a:solidFill>
                  <a:schemeClr val="tx1"/>
                </a:solidFill>
                <a:latin typeface="+mj-lt"/>
                <a:ea typeface="+mj-ea"/>
                <a:cs typeface="+mj-cs"/>
              </a:rPr>
              <a:t>ransaction (T)</a:t>
            </a:r>
          </a:p>
        </p:txBody>
      </p:sp>
      <p:pic>
        <p:nvPicPr>
          <p:cNvPr id="7" name="Content Placeholder 6">
            <a:extLst>
              <a:ext uri="{FF2B5EF4-FFF2-40B4-BE49-F238E27FC236}">
                <a16:creationId xmlns:a16="http://schemas.microsoft.com/office/drawing/2014/main" id="{045A57BE-0DF5-7B6F-4DDB-73083AB67953}"/>
              </a:ext>
            </a:extLst>
          </p:cNvPr>
          <p:cNvPicPr>
            <a:picLocks noGrp="1" noChangeAspect="1"/>
          </p:cNvPicPr>
          <p:nvPr>
            <p:ph idx="1"/>
          </p:nvPr>
        </p:nvPicPr>
        <p:blipFill>
          <a:blip r:embed="rId2"/>
          <a:stretch>
            <a:fillRect/>
          </a:stretch>
        </p:blipFill>
        <p:spPr>
          <a:xfrm>
            <a:off x="3175" y="452582"/>
            <a:ext cx="10365317" cy="5589443"/>
          </a:xfrm>
        </p:spPr>
      </p:pic>
    </p:spTree>
    <p:extLst>
      <p:ext uri="{BB962C8B-B14F-4D97-AF65-F5344CB8AC3E}">
        <p14:creationId xmlns:p14="http://schemas.microsoft.com/office/powerpoint/2010/main" val="940837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19FBF7-8735-38EB-01FF-10797CE41E36}"/>
            </a:ext>
          </a:extLst>
        </p:cNvPr>
        <p:cNvGrpSpPr/>
        <p:nvPr/>
      </p:nvGrpSpPr>
      <p:grpSpPr>
        <a:xfrm>
          <a:off x="0" y="0"/>
          <a:ext cx="0" cy="0"/>
          <a:chOff x="0" y="0"/>
          <a:chExt cx="0" cy="0"/>
        </a:xfrm>
      </p:grpSpPr>
      <p:grpSp>
        <p:nvGrpSpPr>
          <p:cNvPr id="22" name="Group 21">
            <a:extLst>
              <a:ext uri="{FF2B5EF4-FFF2-40B4-BE49-F238E27FC236}">
                <a16:creationId xmlns:a16="http://schemas.microsoft.com/office/drawing/2014/main" id="{FEC1E2B9-375C-D018-B9B4-9060C8E4CB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2C459863-CDE0-00BE-7DA8-487F150807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B35DBDB-D64C-A0F4-5657-92FF34670F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CD1FD091-9AA9-7138-7C82-8549449C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5" name="Rectangle 25">
              <a:extLst>
                <a:ext uri="{FF2B5EF4-FFF2-40B4-BE49-F238E27FC236}">
                  <a16:creationId xmlns:a16="http://schemas.microsoft.com/office/drawing/2014/main" id="{EF9D339E-78CB-1074-6C00-391330B30B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6" name="Isosceles Triangle 15">
              <a:extLst>
                <a:ext uri="{FF2B5EF4-FFF2-40B4-BE49-F238E27FC236}">
                  <a16:creationId xmlns:a16="http://schemas.microsoft.com/office/drawing/2014/main" id="{C9EB5100-F60D-ADEF-5DEB-23E05FEE7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7" name="Rectangle 27">
              <a:extLst>
                <a:ext uri="{FF2B5EF4-FFF2-40B4-BE49-F238E27FC236}">
                  <a16:creationId xmlns:a16="http://schemas.microsoft.com/office/drawing/2014/main" id="{0AF92171-E13D-B797-0180-972A513E25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4" name="Rectangle 28">
              <a:extLst>
                <a:ext uri="{FF2B5EF4-FFF2-40B4-BE49-F238E27FC236}">
                  <a16:creationId xmlns:a16="http://schemas.microsoft.com/office/drawing/2014/main" id="{3B6CD1D3-7587-8ABC-1F72-F198802F6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8" name="Rectangle 29">
              <a:extLst>
                <a:ext uri="{FF2B5EF4-FFF2-40B4-BE49-F238E27FC236}">
                  <a16:creationId xmlns:a16="http://schemas.microsoft.com/office/drawing/2014/main" id="{C302CE97-11A8-3325-1FE7-8054E45BE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0" name="Isosceles Triangle 29">
              <a:extLst>
                <a:ext uri="{FF2B5EF4-FFF2-40B4-BE49-F238E27FC236}">
                  <a16:creationId xmlns:a16="http://schemas.microsoft.com/office/drawing/2014/main" id="{995990F1-948A-FC1A-A7A1-0A84936995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2" name="Isosceles Triangle 31">
              <a:extLst>
                <a:ext uri="{FF2B5EF4-FFF2-40B4-BE49-F238E27FC236}">
                  <a16:creationId xmlns:a16="http://schemas.microsoft.com/office/drawing/2014/main" id="{6CE32CC6-7103-D373-CC83-A9F9AAD22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sp>
        <p:nvSpPr>
          <p:cNvPr id="2" name="Title 1">
            <a:extLst>
              <a:ext uri="{FF2B5EF4-FFF2-40B4-BE49-F238E27FC236}">
                <a16:creationId xmlns:a16="http://schemas.microsoft.com/office/drawing/2014/main" id="{EA4BD3CB-D423-0AD0-BEA5-68DBE15F3107}"/>
              </a:ext>
            </a:extLst>
          </p:cNvPr>
          <p:cNvSpPr>
            <a:spLocks noGrp="1"/>
          </p:cNvSpPr>
          <p:nvPr>
            <p:ph type="title"/>
          </p:nvPr>
        </p:nvSpPr>
        <p:spPr>
          <a:xfrm>
            <a:off x="8304733" y="6017316"/>
            <a:ext cx="3680928" cy="744932"/>
          </a:xfrm>
        </p:spPr>
        <p:txBody>
          <a:bodyPr vert="horz" lIns="91440" tIns="45720" rIns="91440" bIns="45720" rtlCol="0" anchor="b">
            <a:normAutofit/>
          </a:bodyPr>
          <a:lstStyle/>
          <a:p>
            <a:pPr algn="ctr"/>
            <a:r>
              <a:rPr lang="en-US" sz="2800" dirty="0">
                <a:solidFill>
                  <a:schemeClr val="tx1"/>
                </a:solidFill>
              </a:rPr>
              <a:t>T Key Insights</a:t>
            </a:r>
            <a:endParaRPr lang="en-US" sz="28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7B382C4A-811A-AF8C-F68C-A1BFDF9097B3}"/>
              </a:ext>
            </a:extLst>
          </p:cNvPr>
          <p:cNvSpPr>
            <a:spLocks noGrp="1"/>
          </p:cNvSpPr>
          <p:nvPr>
            <p:ph idx="1"/>
          </p:nvPr>
        </p:nvSpPr>
        <p:spPr>
          <a:xfrm>
            <a:off x="677334" y="341745"/>
            <a:ext cx="10701866" cy="6516255"/>
          </a:xfrm>
        </p:spPr>
        <p:txBody>
          <a:bodyPr>
            <a:normAutofit/>
          </a:bodyPr>
          <a:lstStyle/>
          <a:p>
            <a:pPr marL="0" indent="0">
              <a:buNone/>
            </a:pPr>
            <a:r>
              <a:rPr lang="en-GB" dirty="0"/>
              <a:t>Key Insights:</a:t>
            </a:r>
          </a:p>
          <a:p>
            <a:r>
              <a:rPr lang="en-GB" dirty="0"/>
              <a:t>Over the past Three years, 50% of products sold were recalled: </a:t>
            </a:r>
          </a:p>
          <a:p>
            <a:endParaRPr lang="en-GB" dirty="0"/>
          </a:p>
          <a:p>
            <a:endParaRPr lang="en-GB" dirty="0"/>
          </a:p>
          <a:p>
            <a:endParaRPr lang="en-GB" dirty="0"/>
          </a:p>
          <a:p>
            <a:endParaRPr lang="en-GB" dirty="0"/>
          </a:p>
          <a:p>
            <a:endParaRPr lang="en-GB" dirty="0"/>
          </a:p>
          <a:p>
            <a:endParaRPr lang="en-GB" dirty="0"/>
          </a:p>
          <a:p>
            <a:r>
              <a:rPr lang="en-GB" dirty="0"/>
              <a:t>Laptops had the highest number of sales and recalls followed by smartphones:</a:t>
            </a:r>
          </a:p>
          <a:p>
            <a:endParaRPr lang="en-GB" dirty="0"/>
          </a:p>
          <a:p>
            <a:endParaRPr lang="en-GB" dirty="0"/>
          </a:p>
          <a:p>
            <a:endParaRPr lang="en-GB" dirty="0"/>
          </a:p>
          <a:p>
            <a:endParaRPr lang="en-GB" dirty="0"/>
          </a:p>
          <a:p>
            <a:endParaRPr lang="en-GB" dirty="0"/>
          </a:p>
          <a:p>
            <a:endParaRPr lang="en-GB" dirty="0"/>
          </a:p>
          <a:p>
            <a:pPr marL="0" indent="0">
              <a:buNone/>
            </a:pPr>
            <a:endParaRPr lang="en-GB" dirty="0"/>
          </a:p>
          <a:p>
            <a:endParaRPr lang="en-GB" dirty="0"/>
          </a:p>
          <a:p>
            <a:endParaRPr lang="en-GB" dirty="0"/>
          </a:p>
          <a:p>
            <a:endParaRPr lang="en-GB" dirty="0"/>
          </a:p>
          <a:p>
            <a:endParaRPr lang="en-GB" dirty="0"/>
          </a:p>
          <a:p>
            <a:endParaRPr lang="en-GB" dirty="0"/>
          </a:p>
        </p:txBody>
      </p:sp>
      <p:pic>
        <p:nvPicPr>
          <p:cNvPr id="9" name="Picture 8">
            <a:extLst>
              <a:ext uri="{FF2B5EF4-FFF2-40B4-BE49-F238E27FC236}">
                <a16:creationId xmlns:a16="http://schemas.microsoft.com/office/drawing/2014/main" id="{3FE684E3-263E-5557-428E-5A570688751C}"/>
              </a:ext>
            </a:extLst>
          </p:cNvPr>
          <p:cNvPicPr>
            <a:picLocks noChangeAspect="1"/>
          </p:cNvPicPr>
          <p:nvPr/>
        </p:nvPicPr>
        <p:blipFill>
          <a:blip r:embed="rId2"/>
          <a:stretch>
            <a:fillRect/>
          </a:stretch>
        </p:blipFill>
        <p:spPr>
          <a:xfrm>
            <a:off x="6408909" y="4017365"/>
            <a:ext cx="5394728" cy="2287207"/>
          </a:xfrm>
          <a:prstGeom prst="rect">
            <a:avLst/>
          </a:prstGeom>
        </p:spPr>
      </p:pic>
      <p:pic>
        <p:nvPicPr>
          <p:cNvPr id="11" name="Picture 10">
            <a:extLst>
              <a:ext uri="{FF2B5EF4-FFF2-40B4-BE49-F238E27FC236}">
                <a16:creationId xmlns:a16="http://schemas.microsoft.com/office/drawing/2014/main" id="{BF03566D-DC73-F588-B86F-EDFCF47B3051}"/>
              </a:ext>
            </a:extLst>
          </p:cNvPr>
          <p:cNvPicPr>
            <a:picLocks noChangeAspect="1"/>
          </p:cNvPicPr>
          <p:nvPr/>
        </p:nvPicPr>
        <p:blipFill>
          <a:blip r:embed="rId3"/>
          <a:stretch>
            <a:fillRect/>
          </a:stretch>
        </p:blipFill>
        <p:spPr>
          <a:xfrm>
            <a:off x="1111539" y="4030838"/>
            <a:ext cx="4844561" cy="2228701"/>
          </a:xfrm>
          <a:prstGeom prst="rect">
            <a:avLst/>
          </a:prstGeom>
        </p:spPr>
      </p:pic>
      <p:pic>
        <p:nvPicPr>
          <p:cNvPr id="7" name="Picture 6">
            <a:extLst>
              <a:ext uri="{FF2B5EF4-FFF2-40B4-BE49-F238E27FC236}">
                <a16:creationId xmlns:a16="http://schemas.microsoft.com/office/drawing/2014/main" id="{4D5AE42A-FE1C-18FD-4A4B-A53CFE14AD03}"/>
              </a:ext>
            </a:extLst>
          </p:cNvPr>
          <p:cNvPicPr>
            <a:picLocks noChangeAspect="1"/>
          </p:cNvPicPr>
          <p:nvPr/>
        </p:nvPicPr>
        <p:blipFill>
          <a:blip r:embed="rId4"/>
          <a:stretch>
            <a:fillRect/>
          </a:stretch>
        </p:blipFill>
        <p:spPr>
          <a:xfrm>
            <a:off x="1306055" y="1113770"/>
            <a:ext cx="5660043" cy="2350167"/>
          </a:xfrm>
          <a:prstGeom prst="rect">
            <a:avLst/>
          </a:prstGeom>
        </p:spPr>
      </p:pic>
    </p:spTree>
    <p:extLst>
      <p:ext uri="{BB962C8B-B14F-4D97-AF65-F5344CB8AC3E}">
        <p14:creationId xmlns:p14="http://schemas.microsoft.com/office/powerpoint/2010/main" val="2585217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C10EF0-8068-8C51-44A8-CD9BEEE596E4}"/>
            </a:ext>
          </a:extLst>
        </p:cNvPr>
        <p:cNvGrpSpPr/>
        <p:nvPr/>
      </p:nvGrpSpPr>
      <p:grpSpPr>
        <a:xfrm>
          <a:off x="0" y="0"/>
          <a:ext cx="0" cy="0"/>
          <a:chOff x="0" y="0"/>
          <a:chExt cx="0" cy="0"/>
        </a:xfrm>
      </p:grpSpPr>
      <p:grpSp>
        <p:nvGrpSpPr>
          <p:cNvPr id="22" name="Group 21">
            <a:extLst>
              <a:ext uri="{FF2B5EF4-FFF2-40B4-BE49-F238E27FC236}">
                <a16:creationId xmlns:a16="http://schemas.microsoft.com/office/drawing/2014/main" id="{ED5ACA20-B9A7-DEAB-C22B-74B3DCA931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56CB4D03-CFC6-DFF0-40BC-54638F1FDB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93E24C9-99E1-3E68-CAEE-42660E21A9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389267F9-7B86-4C48-781F-B28B2DD9BD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5" name="Rectangle 25">
              <a:extLst>
                <a:ext uri="{FF2B5EF4-FFF2-40B4-BE49-F238E27FC236}">
                  <a16:creationId xmlns:a16="http://schemas.microsoft.com/office/drawing/2014/main" id="{F9E1DDFA-B9E5-971C-FE9A-EFCCBDF7F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6" name="Isosceles Triangle 15">
              <a:extLst>
                <a:ext uri="{FF2B5EF4-FFF2-40B4-BE49-F238E27FC236}">
                  <a16:creationId xmlns:a16="http://schemas.microsoft.com/office/drawing/2014/main" id="{58B5753F-6ACB-BDD9-83C3-EE8E88109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7" name="Rectangle 27">
              <a:extLst>
                <a:ext uri="{FF2B5EF4-FFF2-40B4-BE49-F238E27FC236}">
                  <a16:creationId xmlns:a16="http://schemas.microsoft.com/office/drawing/2014/main" id="{C7E2B0C9-EBE7-9106-1775-566502DA37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4" name="Rectangle 28">
              <a:extLst>
                <a:ext uri="{FF2B5EF4-FFF2-40B4-BE49-F238E27FC236}">
                  <a16:creationId xmlns:a16="http://schemas.microsoft.com/office/drawing/2014/main" id="{5C33149C-8F72-9188-1FB0-81E35999E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8" name="Rectangle 29">
              <a:extLst>
                <a:ext uri="{FF2B5EF4-FFF2-40B4-BE49-F238E27FC236}">
                  <a16:creationId xmlns:a16="http://schemas.microsoft.com/office/drawing/2014/main" id="{A8E69010-57FA-E6F8-1E5A-833352F34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0" name="Isosceles Triangle 29">
              <a:extLst>
                <a:ext uri="{FF2B5EF4-FFF2-40B4-BE49-F238E27FC236}">
                  <a16:creationId xmlns:a16="http://schemas.microsoft.com/office/drawing/2014/main" id="{C42C17E9-1F08-8661-5D98-EBA5E74C1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2" name="Isosceles Triangle 31">
              <a:extLst>
                <a:ext uri="{FF2B5EF4-FFF2-40B4-BE49-F238E27FC236}">
                  <a16:creationId xmlns:a16="http://schemas.microsoft.com/office/drawing/2014/main" id="{A97A32EA-8B23-ADCE-00A0-35D233557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sp>
        <p:nvSpPr>
          <p:cNvPr id="2" name="Title 1">
            <a:extLst>
              <a:ext uri="{FF2B5EF4-FFF2-40B4-BE49-F238E27FC236}">
                <a16:creationId xmlns:a16="http://schemas.microsoft.com/office/drawing/2014/main" id="{088F08F9-A552-0D5F-4C7D-44BF7F6FD273}"/>
              </a:ext>
            </a:extLst>
          </p:cNvPr>
          <p:cNvSpPr>
            <a:spLocks noGrp="1"/>
          </p:cNvSpPr>
          <p:nvPr>
            <p:ph type="title"/>
          </p:nvPr>
        </p:nvSpPr>
        <p:spPr>
          <a:xfrm>
            <a:off x="8201891" y="5948218"/>
            <a:ext cx="3986933" cy="720436"/>
          </a:xfrm>
        </p:spPr>
        <p:txBody>
          <a:bodyPr vert="horz" lIns="91440" tIns="45720" rIns="91440" bIns="45720" rtlCol="0" anchor="b">
            <a:normAutofit fontScale="90000"/>
          </a:bodyPr>
          <a:lstStyle/>
          <a:p>
            <a:pPr algn="ctr"/>
            <a:r>
              <a:rPr lang="en-US" sz="4800" dirty="0">
                <a:solidFill>
                  <a:schemeClr val="tx1"/>
                </a:solidFill>
              </a:rPr>
              <a:t>T Key Insights</a:t>
            </a:r>
            <a:endParaRPr lang="en-US" sz="48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6C73CB2C-A886-3FCD-FE9E-914C03837E66}"/>
              </a:ext>
            </a:extLst>
          </p:cNvPr>
          <p:cNvSpPr>
            <a:spLocks noGrp="1"/>
          </p:cNvSpPr>
          <p:nvPr>
            <p:ph idx="1"/>
          </p:nvPr>
        </p:nvSpPr>
        <p:spPr>
          <a:xfrm>
            <a:off x="677334" y="341745"/>
            <a:ext cx="10701866" cy="6516255"/>
          </a:xfrm>
        </p:spPr>
        <p:txBody>
          <a:bodyPr>
            <a:normAutofit/>
          </a:bodyPr>
          <a:lstStyle/>
          <a:p>
            <a:pPr marL="0" indent="0">
              <a:buNone/>
            </a:pPr>
            <a:r>
              <a:rPr lang="en-GB" dirty="0"/>
              <a:t>Key Insights:</a:t>
            </a:r>
          </a:p>
          <a:p>
            <a:endParaRPr lang="en-GB" dirty="0"/>
          </a:p>
          <a:p>
            <a:r>
              <a:rPr lang="en-GB" dirty="0"/>
              <a:t>There is a Direct corelation between purchase amounts and online engagements:</a:t>
            </a:r>
          </a:p>
          <a:p>
            <a:endParaRPr lang="en-GB" dirty="0"/>
          </a:p>
          <a:p>
            <a:endParaRPr lang="en-GB" dirty="0"/>
          </a:p>
          <a:p>
            <a:endParaRPr lang="en-GB" dirty="0"/>
          </a:p>
        </p:txBody>
      </p:sp>
      <p:pic>
        <p:nvPicPr>
          <p:cNvPr id="8" name="Picture 7">
            <a:extLst>
              <a:ext uri="{FF2B5EF4-FFF2-40B4-BE49-F238E27FC236}">
                <a16:creationId xmlns:a16="http://schemas.microsoft.com/office/drawing/2014/main" id="{8AEF8132-A92F-B5BF-D7B5-AE598623A0C9}"/>
              </a:ext>
            </a:extLst>
          </p:cNvPr>
          <p:cNvPicPr>
            <a:picLocks noChangeAspect="1"/>
          </p:cNvPicPr>
          <p:nvPr/>
        </p:nvPicPr>
        <p:blipFill>
          <a:blip r:embed="rId2"/>
          <a:stretch>
            <a:fillRect/>
          </a:stretch>
        </p:blipFill>
        <p:spPr>
          <a:xfrm>
            <a:off x="1954501" y="1699682"/>
            <a:ext cx="7783057" cy="2984613"/>
          </a:xfrm>
          <a:prstGeom prst="rect">
            <a:avLst/>
          </a:prstGeom>
        </p:spPr>
      </p:pic>
    </p:spTree>
    <p:extLst>
      <p:ext uri="{BB962C8B-B14F-4D97-AF65-F5344CB8AC3E}">
        <p14:creationId xmlns:p14="http://schemas.microsoft.com/office/powerpoint/2010/main" val="378040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1D7BC1-D293-E72F-30A9-3352F4D57AC6}"/>
              </a:ext>
            </a:extLst>
          </p:cNvPr>
          <p:cNvSpPr>
            <a:spLocks noGrp="1"/>
          </p:cNvSpPr>
          <p:nvPr>
            <p:ph type="title"/>
          </p:nvPr>
        </p:nvSpPr>
        <p:spPr>
          <a:xfrm>
            <a:off x="371760" y="435375"/>
            <a:ext cx="8596668" cy="1320800"/>
          </a:xfrm>
        </p:spPr>
        <p:txBody>
          <a:bodyPr/>
          <a:lstStyle/>
          <a:p>
            <a:r>
              <a:rPr lang="en-US" dirty="0">
                <a:solidFill>
                  <a:schemeClr val="accent1">
                    <a:lumMod val="50000"/>
                  </a:schemeClr>
                </a:solidFill>
              </a:rPr>
              <a:t>RECOMMENDATION SUMMARY</a:t>
            </a:r>
          </a:p>
        </p:txBody>
      </p:sp>
      <p:sp>
        <p:nvSpPr>
          <p:cNvPr id="9" name="Rectangle: Rounded Corners 8">
            <a:extLst>
              <a:ext uri="{FF2B5EF4-FFF2-40B4-BE49-F238E27FC236}">
                <a16:creationId xmlns:a16="http://schemas.microsoft.com/office/drawing/2014/main" id="{8789AA25-901E-BE47-0B46-552849517F94}"/>
              </a:ext>
            </a:extLst>
          </p:cNvPr>
          <p:cNvSpPr/>
          <p:nvPr/>
        </p:nvSpPr>
        <p:spPr>
          <a:xfrm>
            <a:off x="294963" y="1379460"/>
            <a:ext cx="3514924" cy="521226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2989E771-E060-019D-7900-D1154F724944}"/>
              </a:ext>
            </a:extLst>
          </p:cNvPr>
          <p:cNvSpPr>
            <a:spLocks noGrp="1"/>
          </p:cNvSpPr>
          <p:nvPr>
            <p:ph sz="half" idx="1"/>
          </p:nvPr>
        </p:nvSpPr>
        <p:spPr>
          <a:xfrm>
            <a:off x="479272" y="1697334"/>
            <a:ext cx="2803577" cy="3880772"/>
          </a:xfrm>
        </p:spPr>
        <p:txBody>
          <a:bodyPr>
            <a:normAutofit fontScale="92500" lnSpcReduction="20000"/>
          </a:bodyPr>
          <a:lstStyle/>
          <a:p>
            <a:pPr>
              <a:buClr>
                <a:srgbClr val="0A400C"/>
              </a:buClr>
            </a:pPr>
            <a:r>
              <a:rPr lang="en-US" dirty="0"/>
              <a:t>Customer Segmentation</a:t>
            </a:r>
          </a:p>
          <a:p>
            <a:pPr lvl="1">
              <a:buClr>
                <a:srgbClr val="0A400C"/>
              </a:buClr>
            </a:pPr>
            <a:r>
              <a:rPr lang="en-GB" dirty="0"/>
              <a:t>Returning customer should get discounts for retention</a:t>
            </a:r>
          </a:p>
          <a:p>
            <a:pPr lvl="1">
              <a:buClr>
                <a:srgbClr val="0A400C"/>
              </a:buClr>
            </a:pPr>
            <a:r>
              <a:rPr lang="en-GB" dirty="0"/>
              <a:t>Set-up more customer Forums</a:t>
            </a:r>
          </a:p>
          <a:p>
            <a:pPr lvl="1">
              <a:buClr>
                <a:srgbClr val="0A400C"/>
              </a:buClr>
            </a:pPr>
            <a:endParaRPr lang="en-GB" dirty="0"/>
          </a:p>
          <a:p>
            <a:pPr lvl="1">
              <a:buClr>
                <a:srgbClr val="0A400C"/>
              </a:buClr>
            </a:pPr>
            <a:endParaRPr lang="en-US" dirty="0"/>
          </a:p>
          <a:p>
            <a:pPr lvl="1">
              <a:buClr>
                <a:srgbClr val="0A400C"/>
              </a:buClr>
            </a:pPr>
            <a:endParaRPr lang="en-US" dirty="0"/>
          </a:p>
        </p:txBody>
      </p:sp>
      <p:sp>
        <p:nvSpPr>
          <p:cNvPr id="12" name="Rectangle: Rounded Corners 11">
            <a:extLst>
              <a:ext uri="{FF2B5EF4-FFF2-40B4-BE49-F238E27FC236}">
                <a16:creationId xmlns:a16="http://schemas.microsoft.com/office/drawing/2014/main" id="{2278E095-A60A-CEF3-E2FB-C7EF052EB856}"/>
              </a:ext>
            </a:extLst>
          </p:cNvPr>
          <p:cNvSpPr/>
          <p:nvPr/>
        </p:nvSpPr>
        <p:spPr>
          <a:xfrm>
            <a:off x="8305316" y="1210365"/>
            <a:ext cx="3514924" cy="521226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A5173F00-93A2-1685-5909-5335CF2D1348}"/>
              </a:ext>
            </a:extLst>
          </p:cNvPr>
          <p:cNvSpPr/>
          <p:nvPr/>
        </p:nvSpPr>
        <p:spPr>
          <a:xfrm>
            <a:off x="4220728" y="1287621"/>
            <a:ext cx="3514924" cy="521226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5">
            <a:extLst>
              <a:ext uri="{FF2B5EF4-FFF2-40B4-BE49-F238E27FC236}">
                <a16:creationId xmlns:a16="http://schemas.microsoft.com/office/drawing/2014/main" id="{ABE67888-72F1-AACA-6DDC-84E0472C2AAE}"/>
              </a:ext>
            </a:extLst>
          </p:cNvPr>
          <p:cNvSpPr txBox="1">
            <a:spLocks/>
          </p:cNvSpPr>
          <p:nvPr/>
        </p:nvSpPr>
        <p:spPr>
          <a:xfrm>
            <a:off x="4482848" y="1697334"/>
            <a:ext cx="2713383"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rgbClr val="0A400C"/>
              </a:buClr>
            </a:pPr>
            <a:r>
              <a:rPr lang="en-US" dirty="0"/>
              <a:t>Transaction Data</a:t>
            </a:r>
          </a:p>
          <a:p>
            <a:pPr lvl="1">
              <a:buClr>
                <a:srgbClr val="0A400C"/>
              </a:buClr>
            </a:pPr>
            <a:r>
              <a:rPr lang="en-US" dirty="0"/>
              <a:t>Product recalls; </a:t>
            </a:r>
          </a:p>
          <a:p>
            <a:pPr lvl="1">
              <a:buClr>
                <a:srgbClr val="0A400C"/>
              </a:buClr>
            </a:pPr>
            <a:r>
              <a:rPr lang="en-US" dirty="0"/>
              <a:t>Reassess Quality review and Quality control Processes prioritizing laptops and smartphones.</a:t>
            </a:r>
          </a:p>
          <a:p>
            <a:pPr lvl="1">
              <a:buClr>
                <a:srgbClr val="0A400C"/>
              </a:buClr>
            </a:pPr>
            <a:r>
              <a:rPr lang="en-US" dirty="0"/>
              <a:t>Take responsibilities for the recalls by Incentivizing affected customer  </a:t>
            </a:r>
          </a:p>
          <a:p>
            <a:pPr lvl="1">
              <a:buClr>
                <a:srgbClr val="0A400C"/>
              </a:buClr>
            </a:pPr>
            <a:endParaRPr lang="en-US" dirty="0"/>
          </a:p>
        </p:txBody>
      </p:sp>
      <p:sp>
        <p:nvSpPr>
          <p:cNvPr id="6" name="Content Placeholder 5">
            <a:extLst>
              <a:ext uri="{FF2B5EF4-FFF2-40B4-BE49-F238E27FC236}">
                <a16:creationId xmlns:a16="http://schemas.microsoft.com/office/drawing/2014/main" id="{E516C4F2-C37D-193E-ACA8-16F44FFE7F8B}"/>
              </a:ext>
            </a:extLst>
          </p:cNvPr>
          <p:cNvSpPr>
            <a:spLocks noGrp="1"/>
          </p:cNvSpPr>
          <p:nvPr>
            <p:ph sz="half" idx="2"/>
          </p:nvPr>
        </p:nvSpPr>
        <p:spPr>
          <a:xfrm>
            <a:off x="8311652" y="1697334"/>
            <a:ext cx="3203014" cy="3880773"/>
          </a:xfrm>
        </p:spPr>
        <p:txBody>
          <a:bodyPr>
            <a:normAutofit fontScale="92500" lnSpcReduction="20000"/>
          </a:bodyPr>
          <a:lstStyle/>
          <a:p>
            <a:pPr>
              <a:buClr>
                <a:srgbClr val="0A400C"/>
              </a:buClr>
            </a:pPr>
            <a:r>
              <a:rPr lang="en-US" dirty="0"/>
              <a:t>Social Media</a:t>
            </a:r>
          </a:p>
          <a:p>
            <a:pPr lvl="1">
              <a:buClr>
                <a:srgbClr val="0A400C"/>
              </a:buClr>
            </a:pPr>
            <a:r>
              <a:rPr lang="en-GB" dirty="0"/>
              <a:t>Automated replies to negative comments using AI</a:t>
            </a:r>
          </a:p>
          <a:p>
            <a:pPr lvl="1">
              <a:buClr>
                <a:srgbClr val="0A400C"/>
              </a:buClr>
            </a:pPr>
            <a:endParaRPr lang="en-GB" dirty="0"/>
          </a:p>
          <a:p>
            <a:pPr lvl="1">
              <a:buClr>
                <a:srgbClr val="0A400C"/>
              </a:buClr>
            </a:pPr>
            <a:r>
              <a:rPr lang="en-US" dirty="0"/>
              <a:t>Amplify positive comments with sponsored content or engagement boosts</a:t>
            </a:r>
          </a:p>
          <a:p>
            <a:pPr lvl="1">
              <a:buClr>
                <a:srgbClr val="0A400C"/>
              </a:buClr>
            </a:pPr>
            <a:r>
              <a:rPr lang="en-US" dirty="0"/>
              <a:t>Given the direct correlation between likes and purchase amount across all regions, we should incentivize who say they like our product to increase sales</a:t>
            </a:r>
          </a:p>
        </p:txBody>
      </p:sp>
    </p:spTree>
    <p:extLst>
      <p:ext uri="{BB962C8B-B14F-4D97-AF65-F5344CB8AC3E}">
        <p14:creationId xmlns:p14="http://schemas.microsoft.com/office/powerpoint/2010/main" val="2533766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43" name="Group 1042">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44" name="Straight Connector 1043">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45" name="Straight Connector 1044">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46"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7"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8" name="Isosceles Triangle 1047">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9"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0"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1"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2" name="Isosceles Triangle 1051">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3" name="Isosceles Triangle 1052">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1038" name="Picture 14" descr="BIRD'S MIND Dark Green Scenery Nature Theme Printed Laptop Skin Full  Wrapped Skin Sticker Suitable All Laptops Boys (Free Bottom Sticker) (10  Inch) : ...">
            <a:extLst>
              <a:ext uri="{FF2B5EF4-FFF2-40B4-BE49-F238E27FC236}">
                <a16:creationId xmlns:a16="http://schemas.microsoft.com/office/drawing/2014/main" id="{E5700933-9D96-123D-653F-F920A2FA2947}"/>
              </a:ext>
            </a:extLst>
          </p:cNvPr>
          <p:cNvPicPr>
            <a:picLocks noChangeAspect="1" noChangeArrowheads="1"/>
          </p:cNvPicPr>
          <p:nvPr/>
        </p:nvPicPr>
        <p:blipFill>
          <a:blip r:embed="rId2">
            <a:duotone>
              <a:prstClr val="black"/>
              <a:prstClr val="white"/>
            </a:duotone>
            <a:extLst>
              <a:ext uri="{28A0092B-C50C-407E-A947-70E740481C1C}">
                <a14:useLocalDpi xmlns:a14="http://schemas.microsoft.com/office/drawing/2010/main" val="0"/>
              </a:ext>
            </a:extLst>
          </a:blip>
          <a:srcRect l="9091" r="2" b="11760"/>
          <a:stretch>
            <a:fillRect/>
          </a:stretch>
        </p:blipFill>
        <p:spPr bwMode="auto">
          <a:xfrm>
            <a:off x="5123543"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20D5232-FCBD-6165-2262-A61E1682A8A1}"/>
              </a:ext>
            </a:extLst>
          </p:cNvPr>
          <p:cNvSpPr>
            <a:spLocks noGrp="1"/>
          </p:cNvSpPr>
          <p:nvPr>
            <p:ph type="title"/>
          </p:nvPr>
        </p:nvSpPr>
        <p:spPr>
          <a:xfrm>
            <a:off x="848560" y="4570075"/>
            <a:ext cx="5123515" cy="2369093"/>
          </a:xfrm>
        </p:spPr>
        <p:txBody>
          <a:bodyPr vert="horz" lIns="91440" tIns="45720" rIns="91440" bIns="45720" rtlCol="0" anchor="b">
            <a:normAutofit fontScale="90000"/>
          </a:bodyPr>
          <a:lstStyle/>
          <a:p>
            <a:pPr marL="171450" indent="-171450">
              <a:lnSpc>
                <a:spcPct val="90000"/>
              </a:lnSpc>
              <a:buFont typeface="Wingdings" panose="05000000000000000000" pitchFamily="2" charset="2"/>
              <a:buChar char="Ø"/>
            </a:pPr>
            <a:br>
              <a:rPr lang="en-US" sz="1200" dirty="0"/>
            </a:br>
            <a:br>
              <a:rPr lang="en-US" sz="1200" dirty="0"/>
            </a:br>
            <a:br>
              <a:rPr lang="en-US" sz="1200" dirty="0"/>
            </a:br>
            <a:br>
              <a:rPr lang="en-US" sz="1200" dirty="0"/>
            </a:br>
            <a:br>
              <a:rPr lang="en-US" sz="1200" dirty="0"/>
            </a:br>
            <a:br>
              <a:rPr lang="en-US" sz="1200" dirty="0"/>
            </a:br>
            <a:br>
              <a:rPr lang="en-US" sz="1200" dirty="0"/>
            </a:br>
            <a:br>
              <a:rPr lang="en-US" sz="1200" dirty="0"/>
            </a:br>
            <a:br>
              <a:rPr lang="en-US" sz="1200" dirty="0"/>
            </a:br>
            <a:br>
              <a:rPr lang="en-US" sz="1200" dirty="0"/>
            </a:br>
            <a:br>
              <a:rPr lang="en-US" sz="1300" dirty="0"/>
            </a:br>
            <a:r>
              <a:rPr lang="en-US" sz="2000" dirty="0">
                <a:solidFill>
                  <a:schemeClr val="accent1">
                    <a:lumMod val="50000"/>
                  </a:schemeClr>
                </a:solidFill>
              </a:rPr>
              <a:t>Table Of Content</a:t>
            </a:r>
            <a:br>
              <a:rPr lang="en-US" sz="2000" dirty="0">
                <a:solidFill>
                  <a:schemeClr val="accent1">
                    <a:lumMod val="50000"/>
                  </a:schemeClr>
                </a:solidFill>
              </a:rPr>
            </a:br>
            <a:br>
              <a:rPr lang="en-US" sz="2000" dirty="0">
                <a:solidFill>
                  <a:schemeClr val="accent1">
                    <a:lumMod val="50000"/>
                  </a:schemeClr>
                </a:solidFill>
              </a:rPr>
            </a:br>
            <a:r>
              <a:rPr lang="en-US" sz="2000" dirty="0">
                <a:solidFill>
                  <a:schemeClr val="accent1">
                    <a:lumMod val="50000"/>
                  </a:schemeClr>
                </a:solidFill>
              </a:rPr>
              <a:t>	Introduction</a:t>
            </a:r>
            <a:br>
              <a:rPr lang="en-US" sz="2000" dirty="0">
                <a:solidFill>
                  <a:schemeClr val="accent1">
                    <a:lumMod val="50000"/>
                  </a:schemeClr>
                </a:solidFill>
              </a:rPr>
            </a:br>
            <a:br>
              <a:rPr lang="en-US" sz="2000" dirty="0">
                <a:solidFill>
                  <a:schemeClr val="accent1">
                    <a:lumMod val="50000"/>
                  </a:schemeClr>
                </a:solidFill>
              </a:rPr>
            </a:br>
            <a:r>
              <a:rPr lang="en-US" sz="2000" dirty="0">
                <a:solidFill>
                  <a:schemeClr val="accent1">
                    <a:lumMod val="50000"/>
                  </a:schemeClr>
                </a:solidFill>
              </a:rPr>
              <a:t>	Specific Problem</a:t>
            </a:r>
            <a:br>
              <a:rPr lang="en-US" sz="2000" dirty="0">
                <a:solidFill>
                  <a:schemeClr val="accent1">
                    <a:lumMod val="50000"/>
                  </a:schemeClr>
                </a:solidFill>
              </a:rPr>
            </a:br>
            <a:br>
              <a:rPr lang="en-US" sz="2000" dirty="0">
                <a:solidFill>
                  <a:schemeClr val="accent1">
                    <a:lumMod val="50000"/>
                  </a:schemeClr>
                </a:solidFill>
              </a:rPr>
            </a:br>
            <a:r>
              <a:rPr lang="en-US" sz="2000" dirty="0">
                <a:solidFill>
                  <a:schemeClr val="accent1">
                    <a:lumMod val="50000"/>
                  </a:schemeClr>
                </a:solidFill>
              </a:rPr>
              <a:t>	Aim of the project</a:t>
            </a:r>
            <a:br>
              <a:rPr lang="en-US" sz="2000" dirty="0">
                <a:solidFill>
                  <a:schemeClr val="accent1">
                    <a:lumMod val="50000"/>
                  </a:schemeClr>
                </a:solidFill>
              </a:rPr>
            </a:br>
            <a:br>
              <a:rPr lang="en-US" sz="2000" dirty="0">
                <a:solidFill>
                  <a:schemeClr val="accent1">
                    <a:lumMod val="50000"/>
                  </a:schemeClr>
                </a:solidFill>
              </a:rPr>
            </a:br>
            <a:r>
              <a:rPr lang="en-US" sz="2000" dirty="0">
                <a:solidFill>
                  <a:schemeClr val="accent1">
                    <a:lumMod val="50000"/>
                  </a:schemeClr>
                </a:solidFill>
              </a:rPr>
              <a:t>	Three key sections</a:t>
            </a:r>
            <a:br>
              <a:rPr lang="en-US" sz="2000" dirty="0">
                <a:solidFill>
                  <a:schemeClr val="accent1">
                    <a:lumMod val="50000"/>
                  </a:schemeClr>
                </a:solidFill>
              </a:rPr>
            </a:br>
            <a:br>
              <a:rPr lang="en-US" sz="2000" dirty="0">
                <a:solidFill>
                  <a:schemeClr val="accent1">
                    <a:lumMod val="50000"/>
                  </a:schemeClr>
                </a:solidFill>
              </a:rPr>
            </a:br>
            <a:r>
              <a:rPr lang="en-US" sz="2000" dirty="0">
                <a:solidFill>
                  <a:schemeClr val="accent1">
                    <a:lumMod val="50000"/>
                  </a:schemeClr>
                </a:solidFill>
              </a:rPr>
              <a:t>	Customer Segmentation Insight (CSI)</a:t>
            </a:r>
            <a:br>
              <a:rPr lang="en-US" sz="2000" dirty="0">
                <a:solidFill>
                  <a:schemeClr val="accent1">
                    <a:lumMod val="50000"/>
                  </a:schemeClr>
                </a:solidFill>
              </a:rPr>
            </a:br>
            <a:r>
              <a:rPr lang="en-US" sz="2000" dirty="0">
                <a:solidFill>
                  <a:schemeClr val="accent1">
                    <a:lumMod val="50000"/>
                  </a:schemeClr>
                </a:solidFill>
              </a:rPr>
              <a:t>	Key Insights</a:t>
            </a:r>
            <a:br>
              <a:rPr lang="en-US" sz="2000" dirty="0">
                <a:solidFill>
                  <a:schemeClr val="accent1">
                    <a:lumMod val="50000"/>
                  </a:schemeClr>
                </a:solidFill>
              </a:rPr>
            </a:br>
            <a:br>
              <a:rPr lang="en-US" sz="2000" dirty="0">
                <a:solidFill>
                  <a:schemeClr val="accent1">
                    <a:lumMod val="50000"/>
                  </a:schemeClr>
                </a:solidFill>
              </a:rPr>
            </a:br>
            <a:r>
              <a:rPr lang="en-US" sz="2000" dirty="0">
                <a:solidFill>
                  <a:schemeClr val="accent1">
                    <a:lumMod val="50000"/>
                  </a:schemeClr>
                </a:solidFill>
              </a:rPr>
              <a:t>	Social Media Insight (SM)</a:t>
            </a:r>
            <a:br>
              <a:rPr lang="en-US" sz="2000" dirty="0">
                <a:solidFill>
                  <a:schemeClr val="accent1">
                    <a:lumMod val="50000"/>
                  </a:schemeClr>
                </a:solidFill>
              </a:rPr>
            </a:br>
            <a:r>
              <a:rPr lang="en-US" sz="2000" dirty="0">
                <a:solidFill>
                  <a:schemeClr val="accent1">
                    <a:lumMod val="50000"/>
                  </a:schemeClr>
                </a:solidFill>
              </a:rPr>
              <a:t>	Key Insight</a:t>
            </a:r>
            <a:br>
              <a:rPr lang="en-US" sz="2000" dirty="0">
                <a:solidFill>
                  <a:schemeClr val="accent1">
                    <a:lumMod val="50000"/>
                  </a:schemeClr>
                </a:solidFill>
              </a:rPr>
            </a:br>
            <a:br>
              <a:rPr lang="en-US" sz="2000" dirty="0">
                <a:solidFill>
                  <a:schemeClr val="accent1">
                    <a:lumMod val="50000"/>
                  </a:schemeClr>
                </a:solidFill>
              </a:rPr>
            </a:br>
            <a:r>
              <a:rPr lang="en-US" sz="2000" dirty="0">
                <a:solidFill>
                  <a:schemeClr val="accent1">
                    <a:lumMod val="50000"/>
                  </a:schemeClr>
                </a:solidFill>
              </a:rPr>
              <a:t>	Transactions Insight (T) </a:t>
            </a:r>
            <a:br>
              <a:rPr lang="en-US" sz="2000" dirty="0">
                <a:solidFill>
                  <a:schemeClr val="accent1">
                    <a:lumMod val="50000"/>
                  </a:schemeClr>
                </a:solidFill>
              </a:rPr>
            </a:br>
            <a:r>
              <a:rPr lang="en-US" sz="2000" dirty="0">
                <a:solidFill>
                  <a:schemeClr val="accent1">
                    <a:lumMod val="50000"/>
                  </a:schemeClr>
                </a:solidFill>
              </a:rPr>
              <a:t>	Key Insight</a:t>
            </a:r>
            <a:br>
              <a:rPr lang="en-US" sz="2000" dirty="0">
                <a:solidFill>
                  <a:schemeClr val="accent1">
                    <a:lumMod val="50000"/>
                  </a:schemeClr>
                </a:solidFill>
              </a:rPr>
            </a:br>
            <a:br>
              <a:rPr lang="en-US" sz="2000" dirty="0">
                <a:solidFill>
                  <a:schemeClr val="accent1">
                    <a:lumMod val="50000"/>
                  </a:schemeClr>
                </a:solidFill>
              </a:rPr>
            </a:br>
            <a:r>
              <a:rPr lang="en-US" sz="2000" dirty="0">
                <a:solidFill>
                  <a:schemeClr val="accent1">
                    <a:lumMod val="50000"/>
                  </a:schemeClr>
                </a:solidFill>
              </a:rPr>
              <a:t>	Summary of Recommendations.</a:t>
            </a:r>
            <a:br>
              <a:rPr lang="en-US" sz="2000" dirty="0">
                <a:solidFill>
                  <a:schemeClr val="accent1">
                    <a:lumMod val="50000"/>
                  </a:schemeClr>
                </a:solidFill>
              </a:rPr>
            </a:br>
            <a:br>
              <a:rPr lang="en-US" sz="2000" dirty="0">
                <a:solidFill>
                  <a:schemeClr val="accent1">
                    <a:lumMod val="50000"/>
                  </a:schemeClr>
                </a:solidFill>
              </a:rPr>
            </a:br>
            <a:r>
              <a:rPr lang="en-US" sz="2000" dirty="0">
                <a:solidFill>
                  <a:schemeClr val="accent1">
                    <a:lumMod val="50000"/>
                  </a:schemeClr>
                </a:solidFill>
              </a:rPr>
              <a:t>	Thanks to DCC</a:t>
            </a:r>
            <a:r>
              <a:rPr lang="en-US" sz="2000" dirty="0"/>
              <a:t>.</a:t>
            </a:r>
            <a:br>
              <a:rPr lang="en-US" sz="2000" dirty="0"/>
            </a:br>
            <a:br>
              <a:rPr lang="en-US" sz="2000" dirty="0"/>
            </a:br>
            <a:br>
              <a:rPr lang="en-US" sz="1300" dirty="0"/>
            </a:br>
            <a:br>
              <a:rPr lang="en-US" sz="1300" dirty="0"/>
            </a:br>
            <a:endParaRPr lang="en-US" sz="1300" dirty="0"/>
          </a:p>
        </p:txBody>
      </p:sp>
      <p:cxnSp>
        <p:nvCxnSpPr>
          <p:cNvPr id="1055" name="Straight Connector 1054">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57" name="Straight Connector 1056">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59"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61"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63"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65"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67"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69"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71"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357440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CCA1-AA39-1700-211D-46CF760C55FD}"/>
              </a:ext>
            </a:extLst>
          </p:cNvPr>
          <p:cNvSpPr>
            <a:spLocks noGrp="1"/>
          </p:cNvSpPr>
          <p:nvPr>
            <p:ph type="title"/>
          </p:nvPr>
        </p:nvSpPr>
        <p:spPr>
          <a:xfrm>
            <a:off x="166256" y="816638"/>
            <a:ext cx="3816862" cy="5224724"/>
          </a:xfrm>
        </p:spPr>
        <p:txBody>
          <a:bodyPr anchor="ctr">
            <a:normAutofit/>
          </a:bodyPr>
          <a:lstStyle/>
          <a:p>
            <a:r>
              <a:rPr lang="en-GB" sz="3200" b="1" dirty="0">
                <a:solidFill>
                  <a:srgbClr val="0A400C"/>
                </a:solidFill>
              </a:rPr>
              <a:t>INTRODUCTION</a:t>
            </a:r>
          </a:p>
        </p:txBody>
      </p:sp>
      <p:graphicFrame>
        <p:nvGraphicFramePr>
          <p:cNvPr id="4" name="Content Placeholder 3">
            <a:extLst>
              <a:ext uri="{FF2B5EF4-FFF2-40B4-BE49-F238E27FC236}">
                <a16:creationId xmlns:a16="http://schemas.microsoft.com/office/drawing/2014/main" id="{3C6DE3BA-64A1-BADF-015A-872704F25313}"/>
              </a:ext>
            </a:extLst>
          </p:cNvPr>
          <p:cNvGraphicFramePr>
            <a:graphicFrameLocks noGrp="1"/>
          </p:cNvGraphicFramePr>
          <p:nvPr>
            <p:ph idx="1"/>
            <p:extLst>
              <p:ext uri="{D42A27DB-BD31-4B8C-83A1-F6EECF244321}">
                <p14:modId xmlns:p14="http://schemas.microsoft.com/office/powerpoint/2010/main" val="1619633166"/>
              </p:ext>
            </p:extLst>
          </p:nvPr>
        </p:nvGraphicFramePr>
        <p:xfrm>
          <a:off x="3583709" y="258791"/>
          <a:ext cx="7693891" cy="6297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7968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415BD-DA12-88A4-6FD6-E02F4A091AC8}"/>
              </a:ext>
            </a:extLst>
          </p:cNvPr>
          <p:cNvSpPr>
            <a:spLocks noGrp="1"/>
          </p:cNvSpPr>
          <p:nvPr>
            <p:ph type="title"/>
          </p:nvPr>
        </p:nvSpPr>
        <p:spPr/>
        <p:txBody>
          <a:bodyPr/>
          <a:lstStyle/>
          <a:p>
            <a:r>
              <a:rPr lang="en-GB" dirty="0">
                <a:solidFill>
                  <a:srgbClr val="0A400C"/>
                </a:solidFill>
              </a:rPr>
              <a:t>Specific Problems:</a:t>
            </a:r>
          </a:p>
        </p:txBody>
      </p:sp>
      <p:graphicFrame>
        <p:nvGraphicFramePr>
          <p:cNvPr id="4" name="Content Placeholder 3">
            <a:extLst>
              <a:ext uri="{FF2B5EF4-FFF2-40B4-BE49-F238E27FC236}">
                <a16:creationId xmlns:a16="http://schemas.microsoft.com/office/drawing/2014/main" id="{5CDDC2A7-F6D3-4604-3BDF-724B1B1A2534}"/>
              </a:ext>
            </a:extLst>
          </p:cNvPr>
          <p:cNvGraphicFramePr>
            <a:graphicFrameLocks noGrp="1"/>
          </p:cNvGraphicFramePr>
          <p:nvPr>
            <p:ph idx="1"/>
            <p:extLst>
              <p:ext uri="{D42A27DB-BD31-4B8C-83A1-F6EECF244321}">
                <p14:modId xmlns:p14="http://schemas.microsoft.com/office/powerpoint/2010/main" val="1963648129"/>
              </p:ext>
            </p:extLst>
          </p:nvPr>
        </p:nvGraphicFramePr>
        <p:xfrm>
          <a:off x="0" y="1015700"/>
          <a:ext cx="10046989" cy="511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3785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8F664-773C-6AD4-14F9-898A8EDDB8ED}"/>
              </a:ext>
            </a:extLst>
          </p:cNvPr>
          <p:cNvSpPr>
            <a:spLocks noGrp="1"/>
          </p:cNvSpPr>
          <p:nvPr>
            <p:ph type="title"/>
          </p:nvPr>
        </p:nvSpPr>
        <p:spPr>
          <a:xfrm>
            <a:off x="677334" y="258618"/>
            <a:ext cx="8596668" cy="914400"/>
          </a:xfrm>
        </p:spPr>
        <p:txBody>
          <a:bodyPr/>
          <a:lstStyle/>
          <a:p>
            <a:r>
              <a:rPr lang="en-GB" dirty="0">
                <a:solidFill>
                  <a:srgbClr val="0A400C"/>
                </a:solidFill>
              </a:rPr>
              <a:t>Aim of the Project</a:t>
            </a:r>
          </a:p>
        </p:txBody>
      </p:sp>
      <p:graphicFrame>
        <p:nvGraphicFramePr>
          <p:cNvPr id="6" name="Content Placeholder 5">
            <a:extLst>
              <a:ext uri="{FF2B5EF4-FFF2-40B4-BE49-F238E27FC236}">
                <a16:creationId xmlns:a16="http://schemas.microsoft.com/office/drawing/2014/main" id="{14757D75-9F95-835B-1B84-42092708DCFE}"/>
              </a:ext>
            </a:extLst>
          </p:cNvPr>
          <p:cNvGraphicFramePr>
            <a:graphicFrameLocks noGrp="1"/>
          </p:cNvGraphicFramePr>
          <p:nvPr>
            <p:ph idx="1"/>
            <p:extLst>
              <p:ext uri="{D42A27DB-BD31-4B8C-83A1-F6EECF244321}">
                <p14:modId xmlns:p14="http://schemas.microsoft.com/office/powerpoint/2010/main" val="1502477496"/>
              </p:ext>
            </p:extLst>
          </p:nvPr>
        </p:nvGraphicFramePr>
        <p:xfrm>
          <a:off x="240145" y="992909"/>
          <a:ext cx="10704946" cy="5389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Graphic 7">
            <a:extLst>
              <a:ext uri="{FF2B5EF4-FFF2-40B4-BE49-F238E27FC236}">
                <a16:creationId xmlns:a16="http://schemas.microsoft.com/office/drawing/2014/main" id="{95293972-04E2-1213-871E-812D8E208FC8}"/>
              </a:ext>
            </a:extLst>
          </p:cNvPr>
          <p:cNvPicPr>
            <a:picLocks noChangeAspect="1"/>
          </p:cNvPicPr>
          <p:nvPr/>
        </p:nvPicPr>
        <p:blipFill>
          <a:blip r:embed="rId7">
            <a:extLst>
              <a:ext uri="{96DAC541-7B7A-43D3-8B79-37D633B846F1}">
                <asvg:svgBlip xmlns:asvg="http://schemas.microsoft.com/office/drawing/2016/SVG/main" r:embed="rId8"/>
              </a:ext>
              <a:ext uri="{837473B0-CC2E-450A-ABE3-18F120FF3D39}">
                <a1611:picAttrSrcUrl xmlns:a1611="http://schemas.microsoft.com/office/drawing/2016/11/main" r:id="rId9"/>
              </a:ext>
            </a:extLst>
          </a:blip>
          <a:stretch>
            <a:fillRect/>
          </a:stretch>
        </p:blipFill>
        <p:spPr>
          <a:xfrm>
            <a:off x="4975668" y="247073"/>
            <a:ext cx="711200" cy="734291"/>
          </a:xfrm>
          <a:prstGeom prst="rect">
            <a:avLst/>
          </a:prstGeom>
        </p:spPr>
      </p:pic>
    </p:spTree>
    <p:extLst>
      <p:ext uri="{BB962C8B-B14F-4D97-AF65-F5344CB8AC3E}">
        <p14:creationId xmlns:p14="http://schemas.microsoft.com/office/powerpoint/2010/main" val="3302658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B36C0-724E-EDC4-BEDC-73CCD9BC5565}"/>
              </a:ext>
            </a:extLst>
          </p:cNvPr>
          <p:cNvSpPr>
            <a:spLocks noGrp="1"/>
          </p:cNvSpPr>
          <p:nvPr>
            <p:ph type="title"/>
          </p:nvPr>
        </p:nvSpPr>
        <p:spPr>
          <a:xfrm>
            <a:off x="776725" y="886212"/>
            <a:ext cx="8596668" cy="1769544"/>
          </a:xfrm>
        </p:spPr>
        <p:txBody>
          <a:bodyPr>
            <a:noAutofit/>
          </a:bodyPr>
          <a:lstStyle/>
          <a:p>
            <a:r>
              <a:rPr lang="en-GB" sz="2800" dirty="0">
                <a:solidFill>
                  <a:schemeClr val="accent1">
                    <a:lumMod val="50000"/>
                  </a:schemeClr>
                </a:solidFill>
              </a:rPr>
              <a:t>Three key sections:</a:t>
            </a:r>
            <a:br>
              <a:rPr lang="en-GB" sz="2800" dirty="0">
                <a:solidFill>
                  <a:schemeClr val="accent1">
                    <a:lumMod val="50000"/>
                  </a:schemeClr>
                </a:solidFill>
              </a:rPr>
            </a:br>
            <a:br>
              <a:rPr lang="en-GB" sz="2800" dirty="0">
                <a:solidFill>
                  <a:schemeClr val="accent1">
                    <a:lumMod val="50000"/>
                  </a:schemeClr>
                </a:solidFill>
              </a:rPr>
            </a:br>
            <a:r>
              <a:rPr lang="en-GB" sz="2800" dirty="0">
                <a:solidFill>
                  <a:schemeClr val="accent1">
                    <a:lumMod val="50000"/>
                  </a:schemeClr>
                </a:solidFill>
              </a:rPr>
              <a:t>To ensure a thorough analysis of the problems and  possible solutions, we have taken steps to analyse the three key areas:</a:t>
            </a:r>
            <a:br>
              <a:rPr lang="en-GB" sz="2800" dirty="0">
                <a:solidFill>
                  <a:schemeClr val="accent1">
                    <a:lumMod val="50000"/>
                  </a:schemeClr>
                </a:solidFill>
              </a:rPr>
            </a:br>
            <a:br>
              <a:rPr lang="en-GB" sz="2800" dirty="0">
                <a:solidFill>
                  <a:schemeClr val="accent1">
                    <a:lumMod val="50000"/>
                  </a:schemeClr>
                </a:solidFill>
              </a:rPr>
            </a:b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r>
              <a:rPr lang="en-GB" sz="2800" dirty="0">
                <a:solidFill>
                  <a:schemeClr val="tx1"/>
                </a:solidFill>
              </a:rPr>
              <a:t> </a:t>
            </a:r>
            <a:br>
              <a:rPr lang="en-GB" sz="2800" dirty="0">
                <a:solidFill>
                  <a:schemeClr val="tx1"/>
                </a:solidFill>
              </a:rPr>
            </a:br>
            <a:endParaRPr lang="en-GB" sz="2800" dirty="0">
              <a:solidFill>
                <a:schemeClr val="tx1"/>
              </a:solidFill>
            </a:endParaRPr>
          </a:p>
        </p:txBody>
      </p:sp>
      <p:sp>
        <p:nvSpPr>
          <p:cNvPr id="3" name="Content Placeholder 2">
            <a:extLst>
              <a:ext uri="{FF2B5EF4-FFF2-40B4-BE49-F238E27FC236}">
                <a16:creationId xmlns:a16="http://schemas.microsoft.com/office/drawing/2014/main" id="{6CDD9C60-8179-5E18-72F2-D02BF7A0B260}"/>
              </a:ext>
            </a:extLst>
          </p:cNvPr>
          <p:cNvSpPr>
            <a:spLocks noGrp="1"/>
          </p:cNvSpPr>
          <p:nvPr>
            <p:ph idx="1"/>
          </p:nvPr>
        </p:nvSpPr>
        <p:spPr>
          <a:xfrm>
            <a:off x="677334" y="2586182"/>
            <a:ext cx="8596668" cy="3455180"/>
          </a:xfrm>
        </p:spPr>
        <p:txBody>
          <a:bodyPr>
            <a:normAutofit/>
          </a:bodyPr>
          <a:lstStyle/>
          <a:p>
            <a:pPr marL="0" indent="0">
              <a:buNone/>
            </a:pPr>
            <a:endParaRPr lang="en-GB" b="1" dirty="0">
              <a:solidFill>
                <a:schemeClr val="tx1"/>
              </a:solidFill>
            </a:endParaRPr>
          </a:p>
          <a:p>
            <a:pPr marL="0" indent="0">
              <a:buNone/>
            </a:pPr>
            <a:endParaRPr lang="en-GB" b="1" dirty="0">
              <a:solidFill>
                <a:schemeClr val="tx1"/>
              </a:solidFill>
            </a:endParaRPr>
          </a:p>
          <a:p>
            <a:pPr marL="0" indent="0">
              <a:buNone/>
            </a:pPr>
            <a:endParaRPr lang="en-GB" b="1" dirty="0">
              <a:solidFill>
                <a:schemeClr val="tx1"/>
              </a:solidFill>
            </a:endParaRPr>
          </a:p>
        </p:txBody>
      </p:sp>
      <p:pic>
        <p:nvPicPr>
          <p:cNvPr id="4" name="Picture 3">
            <a:extLst>
              <a:ext uri="{FF2B5EF4-FFF2-40B4-BE49-F238E27FC236}">
                <a16:creationId xmlns:a16="http://schemas.microsoft.com/office/drawing/2014/main" id="{3D54E9ED-AF79-93C1-3134-9650A71A3C6C}"/>
              </a:ext>
            </a:extLst>
          </p:cNvPr>
          <p:cNvPicPr>
            <a:picLocks noChangeAspect="1"/>
          </p:cNvPicPr>
          <p:nvPr/>
        </p:nvPicPr>
        <p:blipFill>
          <a:blip r:embed="rId2"/>
          <a:stretch>
            <a:fillRect/>
          </a:stretch>
        </p:blipFill>
        <p:spPr>
          <a:xfrm>
            <a:off x="677334" y="3773055"/>
            <a:ext cx="8596668" cy="1597891"/>
          </a:xfrm>
          <a:prstGeom prst="roundRect">
            <a:avLst>
              <a:gd name="adj" fmla="val 4167"/>
            </a:avLst>
          </a:prstGeom>
          <a:solidFill>
            <a:srgbClr val="FFFFFF"/>
          </a:solidFill>
          <a:ln w="76200" cap="sq">
            <a:solidFill>
              <a:srgbClr val="92D05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788917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FFA326E7-B0DF-6BFA-4A78-6A06FD085F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3A9377-9A1C-C977-734A-5A87B8580D8B}"/>
              </a:ext>
            </a:extLst>
          </p:cNvPr>
          <p:cNvSpPr>
            <a:spLocks noGrp="1"/>
          </p:cNvSpPr>
          <p:nvPr>
            <p:ph type="title"/>
          </p:nvPr>
        </p:nvSpPr>
        <p:spPr>
          <a:xfrm>
            <a:off x="4089399" y="5701059"/>
            <a:ext cx="7413623" cy="898149"/>
          </a:xfrm>
        </p:spPr>
        <p:txBody>
          <a:bodyPr vert="horz" lIns="91440" tIns="45720" rIns="91440" bIns="45720" rtlCol="0" anchor="b">
            <a:normAutofit fontScale="90000"/>
          </a:bodyPr>
          <a:lstStyle/>
          <a:p>
            <a:pPr algn="r"/>
            <a:r>
              <a:rPr lang="en-US" sz="4800" dirty="0">
                <a:solidFill>
                  <a:schemeClr val="tx1"/>
                </a:solidFill>
              </a:rPr>
              <a:t>Customer segmentation (CS)</a:t>
            </a:r>
          </a:p>
        </p:txBody>
      </p:sp>
      <p:pic>
        <p:nvPicPr>
          <p:cNvPr id="7" name="Content Placeholder 6">
            <a:extLst>
              <a:ext uri="{FF2B5EF4-FFF2-40B4-BE49-F238E27FC236}">
                <a16:creationId xmlns:a16="http://schemas.microsoft.com/office/drawing/2014/main" id="{D5222DD8-FA21-5418-FA22-E4C999270C24}"/>
              </a:ext>
            </a:extLst>
          </p:cNvPr>
          <p:cNvPicPr>
            <a:picLocks noGrp="1" noChangeAspect="1"/>
          </p:cNvPicPr>
          <p:nvPr>
            <p:ph idx="1"/>
          </p:nvPr>
        </p:nvPicPr>
        <p:blipFill>
          <a:blip r:embed="rId4"/>
          <a:stretch>
            <a:fillRect/>
          </a:stretch>
        </p:blipFill>
        <p:spPr>
          <a:xfrm>
            <a:off x="677862" y="369455"/>
            <a:ext cx="9685337" cy="5495636"/>
          </a:xfrm>
        </p:spPr>
      </p:pic>
    </p:spTree>
    <p:extLst>
      <p:ext uri="{BB962C8B-B14F-4D97-AF65-F5344CB8AC3E}">
        <p14:creationId xmlns:p14="http://schemas.microsoft.com/office/powerpoint/2010/main" val="9725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7F9A04-44B0-D4A1-3887-FD5E796246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97F217-727F-2DC5-5C4B-A77718CE7E45}"/>
              </a:ext>
            </a:extLst>
          </p:cNvPr>
          <p:cNvSpPr>
            <a:spLocks noGrp="1"/>
          </p:cNvSpPr>
          <p:nvPr>
            <p:ph type="title"/>
          </p:nvPr>
        </p:nvSpPr>
        <p:spPr>
          <a:xfrm>
            <a:off x="6343484" y="609600"/>
            <a:ext cx="2930518" cy="1320800"/>
          </a:xfrm>
        </p:spPr>
        <p:txBody>
          <a:bodyPr vert="horz" lIns="91440" tIns="45720" rIns="91440" bIns="45720" rtlCol="0" anchor="ctr">
            <a:normAutofit/>
          </a:bodyPr>
          <a:lstStyle/>
          <a:p>
            <a:r>
              <a:rPr lang="en-US"/>
              <a:t>CS Key Insight</a:t>
            </a:r>
          </a:p>
        </p:txBody>
      </p:sp>
      <p:pic>
        <p:nvPicPr>
          <p:cNvPr id="7" name="Picture 6">
            <a:extLst>
              <a:ext uri="{FF2B5EF4-FFF2-40B4-BE49-F238E27FC236}">
                <a16:creationId xmlns:a16="http://schemas.microsoft.com/office/drawing/2014/main" id="{F586CC28-1B17-E10D-D444-1ED4BEED537B}"/>
              </a:ext>
            </a:extLst>
          </p:cNvPr>
          <p:cNvPicPr>
            <a:picLocks noChangeAspect="1"/>
          </p:cNvPicPr>
          <p:nvPr/>
        </p:nvPicPr>
        <p:blipFill>
          <a:blip r:embed="rId2"/>
          <a:stretch>
            <a:fillRect/>
          </a:stretch>
        </p:blipFill>
        <p:spPr>
          <a:xfrm>
            <a:off x="677333" y="799135"/>
            <a:ext cx="5421162" cy="2222676"/>
          </a:xfrm>
          <a:prstGeom prst="rect">
            <a:avLst/>
          </a:prstGeom>
        </p:spPr>
      </p:pic>
      <p:sp>
        <p:nvSpPr>
          <p:cNvPr id="4" name="Content Placeholder 3">
            <a:extLst>
              <a:ext uri="{FF2B5EF4-FFF2-40B4-BE49-F238E27FC236}">
                <a16:creationId xmlns:a16="http://schemas.microsoft.com/office/drawing/2014/main" id="{722ECAF2-2F21-AD7A-EA66-6E7830C9B7DE}"/>
              </a:ext>
            </a:extLst>
          </p:cNvPr>
          <p:cNvSpPr>
            <a:spLocks noGrp="1"/>
          </p:cNvSpPr>
          <p:nvPr>
            <p:ph idx="1"/>
          </p:nvPr>
        </p:nvSpPr>
        <p:spPr>
          <a:xfrm>
            <a:off x="6343484" y="2160589"/>
            <a:ext cx="2930517" cy="3880773"/>
          </a:xfrm>
        </p:spPr>
        <p:txBody>
          <a:bodyPr>
            <a:normAutofit/>
          </a:bodyPr>
          <a:lstStyle/>
          <a:p>
            <a:pPr>
              <a:lnSpc>
                <a:spcPct val="90000"/>
              </a:lnSpc>
            </a:pPr>
            <a:r>
              <a:rPr lang="en-GB" sz="1500"/>
              <a:t>Key Insights:</a:t>
            </a:r>
          </a:p>
          <a:p>
            <a:pPr>
              <a:lnSpc>
                <a:spcPct val="90000"/>
              </a:lnSpc>
            </a:pPr>
            <a:r>
              <a:rPr lang="en-GB" sz="1500"/>
              <a:t>Average income has stayed the same over the period and across age disposition:</a:t>
            </a:r>
          </a:p>
          <a:p>
            <a:pPr>
              <a:lnSpc>
                <a:spcPct val="90000"/>
              </a:lnSpc>
            </a:pPr>
            <a:endParaRPr lang="en-GB" sz="1500"/>
          </a:p>
          <a:p>
            <a:pPr>
              <a:lnSpc>
                <a:spcPct val="90000"/>
              </a:lnSpc>
            </a:pPr>
            <a:endParaRPr lang="en-GB" sz="1500"/>
          </a:p>
          <a:p>
            <a:pPr>
              <a:lnSpc>
                <a:spcPct val="90000"/>
              </a:lnSpc>
            </a:pPr>
            <a:endParaRPr lang="en-GB" sz="1500"/>
          </a:p>
          <a:p>
            <a:pPr>
              <a:lnSpc>
                <a:spcPct val="90000"/>
              </a:lnSpc>
            </a:pPr>
            <a:endParaRPr lang="en-GB" sz="1500"/>
          </a:p>
          <a:p>
            <a:pPr>
              <a:lnSpc>
                <a:spcPct val="90000"/>
              </a:lnSpc>
            </a:pPr>
            <a:endParaRPr lang="en-GB" sz="1500"/>
          </a:p>
          <a:p>
            <a:pPr>
              <a:lnSpc>
                <a:spcPct val="90000"/>
              </a:lnSpc>
            </a:pPr>
            <a:r>
              <a:rPr lang="en-GB" sz="1500"/>
              <a:t>Purchase amount fluctuated over the three-year period, but income stayed relatively constant:</a:t>
            </a:r>
          </a:p>
          <a:p>
            <a:pPr>
              <a:lnSpc>
                <a:spcPct val="90000"/>
              </a:lnSpc>
            </a:pPr>
            <a:endParaRPr lang="en-GB" sz="1500"/>
          </a:p>
          <a:p>
            <a:pPr>
              <a:lnSpc>
                <a:spcPct val="90000"/>
              </a:lnSpc>
            </a:pPr>
            <a:endParaRPr lang="en-GB" sz="1500"/>
          </a:p>
          <a:p>
            <a:pPr>
              <a:lnSpc>
                <a:spcPct val="90000"/>
              </a:lnSpc>
            </a:pPr>
            <a:endParaRPr lang="en-GB" sz="1500"/>
          </a:p>
          <a:p>
            <a:pPr>
              <a:lnSpc>
                <a:spcPct val="90000"/>
              </a:lnSpc>
            </a:pPr>
            <a:endParaRPr lang="en-GB" sz="1500"/>
          </a:p>
        </p:txBody>
      </p:sp>
      <p:pic>
        <p:nvPicPr>
          <p:cNvPr id="5" name="Picture 4">
            <a:extLst>
              <a:ext uri="{FF2B5EF4-FFF2-40B4-BE49-F238E27FC236}">
                <a16:creationId xmlns:a16="http://schemas.microsoft.com/office/drawing/2014/main" id="{18E21AC5-A1A1-B860-4D12-F108B4D325EB}"/>
              </a:ext>
            </a:extLst>
          </p:cNvPr>
          <p:cNvPicPr>
            <a:picLocks noChangeAspect="1"/>
          </p:cNvPicPr>
          <p:nvPr/>
        </p:nvPicPr>
        <p:blipFill>
          <a:blip r:embed="rId3"/>
          <a:stretch>
            <a:fillRect/>
          </a:stretch>
        </p:blipFill>
        <p:spPr>
          <a:xfrm>
            <a:off x="732465" y="3439020"/>
            <a:ext cx="5310899" cy="2602341"/>
          </a:xfrm>
          <a:prstGeom prst="rect">
            <a:avLst/>
          </a:prstGeom>
        </p:spPr>
      </p:pic>
    </p:spTree>
    <p:extLst>
      <p:ext uri="{BB962C8B-B14F-4D97-AF65-F5344CB8AC3E}">
        <p14:creationId xmlns:p14="http://schemas.microsoft.com/office/powerpoint/2010/main" val="391924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6264A6E5-AE92-1BB4-8D44-668BE9B839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885B17-06DB-B10D-7A68-F2FF31D979E2}"/>
              </a:ext>
            </a:extLst>
          </p:cNvPr>
          <p:cNvSpPr>
            <a:spLocks noGrp="1"/>
          </p:cNvSpPr>
          <p:nvPr>
            <p:ph type="title"/>
          </p:nvPr>
        </p:nvSpPr>
        <p:spPr>
          <a:xfrm>
            <a:off x="7871791" y="6493161"/>
            <a:ext cx="3631231" cy="364838"/>
          </a:xfrm>
        </p:spPr>
        <p:txBody>
          <a:bodyPr vert="horz" lIns="91440" tIns="45720" rIns="91440" bIns="45720" rtlCol="0" anchor="b">
            <a:normAutofit fontScale="90000"/>
          </a:bodyPr>
          <a:lstStyle/>
          <a:p>
            <a:pPr algn="r"/>
            <a:r>
              <a:rPr lang="en-US" sz="4800" dirty="0">
                <a:solidFill>
                  <a:schemeClr val="tx1"/>
                </a:solidFill>
              </a:rPr>
              <a:t>CS Key Insight</a:t>
            </a:r>
          </a:p>
        </p:txBody>
      </p:sp>
      <p:sp>
        <p:nvSpPr>
          <p:cNvPr id="4" name="Content Placeholder 3">
            <a:extLst>
              <a:ext uri="{FF2B5EF4-FFF2-40B4-BE49-F238E27FC236}">
                <a16:creationId xmlns:a16="http://schemas.microsoft.com/office/drawing/2014/main" id="{8BF23E4D-9788-3B38-4033-E857B7EFD751}"/>
              </a:ext>
            </a:extLst>
          </p:cNvPr>
          <p:cNvSpPr>
            <a:spLocks noGrp="1"/>
          </p:cNvSpPr>
          <p:nvPr>
            <p:ph idx="1"/>
          </p:nvPr>
        </p:nvSpPr>
        <p:spPr>
          <a:xfrm>
            <a:off x="677334" y="729673"/>
            <a:ext cx="8596668" cy="4562763"/>
          </a:xfrm>
        </p:spPr>
        <p:txBody>
          <a:bodyPr>
            <a:normAutofit/>
          </a:bodyPr>
          <a:lstStyle/>
          <a:p>
            <a:r>
              <a:rPr lang="en-GB" dirty="0">
                <a:solidFill>
                  <a:srgbClr val="0A400C"/>
                </a:solidFill>
              </a:rPr>
              <a:t>Key Insights:</a:t>
            </a:r>
          </a:p>
          <a:p>
            <a:endParaRPr lang="en-GB" dirty="0">
              <a:solidFill>
                <a:srgbClr val="0A400C"/>
              </a:solidFill>
            </a:endParaRPr>
          </a:p>
          <a:p>
            <a:r>
              <a:rPr lang="en-GB" dirty="0">
                <a:solidFill>
                  <a:srgbClr val="0A400C"/>
                </a:solidFill>
              </a:rPr>
              <a:t>Average income has stayed the same over the period and across age disposition:</a:t>
            </a:r>
          </a:p>
          <a:p>
            <a:endParaRPr lang="en-GB" dirty="0">
              <a:solidFill>
                <a:srgbClr val="0A400C"/>
              </a:solidFill>
            </a:endParaRPr>
          </a:p>
          <a:p>
            <a:r>
              <a:rPr lang="en-GB" dirty="0">
                <a:solidFill>
                  <a:srgbClr val="0A400C"/>
                </a:solidFill>
              </a:rPr>
              <a:t>Purchase amount fluctuated over the three-year period, but income stayed relatively constant:</a:t>
            </a:r>
          </a:p>
          <a:p>
            <a:endParaRPr lang="en-GB" dirty="0">
              <a:solidFill>
                <a:srgbClr val="0A400C"/>
              </a:solidFill>
            </a:endParaRPr>
          </a:p>
          <a:p>
            <a:endParaRPr lang="en-GB" dirty="0">
              <a:solidFill>
                <a:srgbClr val="0A400C"/>
              </a:solidFill>
            </a:endParaRPr>
          </a:p>
          <a:p>
            <a:endParaRPr lang="en-GB" dirty="0">
              <a:solidFill>
                <a:srgbClr val="0A400C"/>
              </a:solidFill>
            </a:endParaRPr>
          </a:p>
          <a:p>
            <a:r>
              <a:rPr lang="en-GB" dirty="0">
                <a:solidFill>
                  <a:srgbClr val="0A400C"/>
                </a:solidFill>
              </a:rPr>
              <a:t>Returning customers have on average a higher income:</a:t>
            </a:r>
          </a:p>
          <a:p>
            <a:endParaRPr lang="en-GB" dirty="0">
              <a:solidFill>
                <a:srgbClr val="0A400C"/>
              </a:solidFill>
            </a:endParaRPr>
          </a:p>
        </p:txBody>
      </p:sp>
      <p:pic>
        <p:nvPicPr>
          <p:cNvPr id="5" name="Picture 4">
            <a:extLst>
              <a:ext uri="{FF2B5EF4-FFF2-40B4-BE49-F238E27FC236}">
                <a16:creationId xmlns:a16="http://schemas.microsoft.com/office/drawing/2014/main" id="{01E0613D-4911-9931-A5B6-4B941A9815C9}"/>
              </a:ext>
            </a:extLst>
          </p:cNvPr>
          <p:cNvPicPr>
            <a:picLocks noChangeAspect="1"/>
          </p:cNvPicPr>
          <p:nvPr/>
        </p:nvPicPr>
        <p:blipFill>
          <a:blip r:embed="rId3"/>
          <a:stretch>
            <a:fillRect/>
          </a:stretch>
        </p:blipFill>
        <p:spPr>
          <a:xfrm>
            <a:off x="8183418" y="1125951"/>
            <a:ext cx="4008581" cy="1439446"/>
          </a:xfrm>
          <a:prstGeom prst="rect">
            <a:avLst/>
          </a:prstGeom>
        </p:spPr>
      </p:pic>
      <p:pic>
        <p:nvPicPr>
          <p:cNvPr id="7" name="Picture 6">
            <a:extLst>
              <a:ext uri="{FF2B5EF4-FFF2-40B4-BE49-F238E27FC236}">
                <a16:creationId xmlns:a16="http://schemas.microsoft.com/office/drawing/2014/main" id="{7A05012E-50FE-E9DE-700F-554B8F1CAE1A}"/>
              </a:ext>
            </a:extLst>
          </p:cNvPr>
          <p:cNvPicPr>
            <a:picLocks noChangeAspect="1"/>
          </p:cNvPicPr>
          <p:nvPr/>
        </p:nvPicPr>
        <p:blipFill>
          <a:blip r:embed="rId4"/>
          <a:stretch>
            <a:fillRect/>
          </a:stretch>
        </p:blipFill>
        <p:spPr>
          <a:xfrm>
            <a:off x="4433455" y="3001774"/>
            <a:ext cx="7758545" cy="1588699"/>
          </a:xfrm>
          <a:prstGeom prst="rect">
            <a:avLst/>
          </a:prstGeom>
        </p:spPr>
      </p:pic>
      <p:pic>
        <p:nvPicPr>
          <p:cNvPr id="9" name="Picture 8">
            <a:extLst>
              <a:ext uri="{FF2B5EF4-FFF2-40B4-BE49-F238E27FC236}">
                <a16:creationId xmlns:a16="http://schemas.microsoft.com/office/drawing/2014/main" id="{3E356026-1A92-CEAB-DE95-38BC2AE66466}"/>
              </a:ext>
            </a:extLst>
          </p:cNvPr>
          <p:cNvPicPr>
            <a:picLocks noChangeAspect="1"/>
          </p:cNvPicPr>
          <p:nvPr/>
        </p:nvPicPr>
        <p:blipFill>
          <a:blip r:embed="rId5"/>
          <a:stretch>
            <a:fillRect/>
          </a:stretch>
        </p:blipFill>
        <p:spPr>
          <a:xfrm>
            <a:off x="5212422" y="4858326"/>
            <a:ext cx="6631709" cy="1366982"/>
          </a:xfrm>
          <a:prstGeom prst="rect">
            <a:avLst/>
          </a:prstGeom>
        </p:spPr>
      </p:pic>
    </p:spTree>
    <p:extLst>
      <p:ext uri="{BB962C8B-B14F-4D97-AF65-F5344CB8AC3E}">
        <p14:creationId xmlns:p14="http://schemas.microsoft.com/office/powerpoint/2010/main" val="33114440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1_Facet">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TM03457496[[fn=Parallax]]</Template>
  <TotalTime>6345</TotalTime>
  <Words>734</Words>
  <Application>Microsoft Office PowerPoint</Application>
  <PresentationFormat>Widescreen</PresentationFormat>
  <Paragraphs>88</Paragraphs>
  <Slides>16</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Aptos</vt:lpstr>
      <vt:lpstr>Arial</vt:lpstr>
      <vt:lpstr>Trebuchet MS</vt:lpstr>
      <vt:lpstr>Wingdings</vt:lpstr>
      <vt:lpstr>Wingdings 3</vt:lpstr>
      <vt:lpstr>Facet</vt:lpstr>
      <vt:lpstr>1_Facet</vt:lpstr>
      <vt:lpstr>PowerPoint Presentation</vt:lpstr>
      <vt:lpstr>           Table Of Content   Introduction   Specific Problem   Aim of the project   Three key sections   Customer Segmentation Insight (CSI)  Key Insights   Social Media Insight (SM)  Key Insight   Transactions Insight (T)   Key Insight   Summary of Recommendations.   Thanks to DCC.    </vt:lpstr>
      <vt:lpstr>INTRODUCTION</vt:lpstr>
      <vt:lpstr>Specific Problems:</vt:lpstr>
      <vt:lpstr>Aim of the Project</vt:lpstr>
      <vt:lpstr>Three key sections:  To ensure a thorough analysis of the problems and  possible solutions, we have taken steps to analyse the three key areas:        </vt:lpstr>
      <vt:lpstr>Customer segmentation (CS)</vt:lpstr>
      <vt:lpstr>CS Key Insight</vt:lpstr>
      <vt:lpstr>CS Key Insight</vt:lpstr>
      <vt:lpstr>Social media (SM)</vt:lpstr>
      <vt:lpstr>SM Key Insights</vt:lpstr>
      <vt:lpstr>PowerPoint Presentation</vt:lpstr>
      <vt:lpstr>Transaction (T)</vt:lpstr>
      <vt:lpstr>T Key Insights</vt:lpstr>
      <vt:lpstr>T Key Insights</vt:lpstr>
      <vt:lpstr>RECOMMENDATION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Kubiat Effiwatt</dc:creator>
  <cp:lastModifiedBy>Kehinde Biotidara</cp:lastModifiedBy>
  <cp:revision>10</cp:revision>
  <dcterms:created xsi:type="dcterms:W3CDTF">2025-07-14T07:47:06Z</dcterms:created>
  <dcterms:modified xsi:type="dcterms:W3CDTF">2025-07-18T18:59:17Z</dcterms:modified>
</cp:coreProperties>
</file>